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0" r:id="rId2"/>
    <p:sldId id="321" r:id="rId3"/>
    <p:sldId id="322"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5" d="100"/>
          <a:sy n="65" d="100"/>
        </p:scale>
        <p:origin x="78" y="8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A383B-66E0-44A6-B175-D19818BA5715}" type="datetimeFigureOut">
              <a:rPr lang="sv-SE" smtClean="0"/>
              <a:t>2023-04-13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4DE03-479E-4C0B-B7EF-5DCEE956C85C}" type="slidenum">
              <a:rPr lang="sv-SE" smtClean="0"/>
              <a:t>‹#›</a:t>
            </a:fld>
            <a:endParaRPr lang="sv-SE"/>
          </a:p>
        </p:txBody>
      </p:sp>
    </p:spTree>
    <p:extLst>
      <p:ext uri="{BB962C8B-B14F-4D97-AF65-F5344CB8AC3E}">
        <p14:creationId xmlns:p14="http://schemas.microsoft.com/office/powerpoint/2010/main" val="33795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a:t>Vad  vill vi säga?</a:t>
            </a:r>
          </a:p>
          <a:p>
            <a:endParaRPr lang="sv-SE"/>
          </a:p>
          <a:p>
            <a:r>
              <a:rPr lang="sv-SE"/>
              <a:t>Vi är ett strategiskt innovationsprogram</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a:t>Ett av 17 program, vår agenda är att få till hållbar </a:t>
            </a:r>
            <a:r>
              <a:rPr lang="sv-SE" baseline="0" err="1"/>
              <a:t>transportinfra</a:t>
            </a:r>
            <a:r>
              <a:rPr lang="sv-SE" baseline="0"/>
              <a:t>, alla faser från planering, projektering, bygg och anläggning till drift underhåll dekonstruktion</a:t>
            </a:r>
          </a:p>
          <a:p>
            <a:endParaRPr lang="sv-SE"/>
          </a:p>
          <a:p>
            <a:r>
              <a:rPr lang="sv-SE"/>
              <a:t>Inte</a:t>
            </a:r>
            <a:r>
              <a:rPr lang="sv-SE" baseline="0"/>
              <a:t> bara forska, utan vårat mål är att nå effekt genom innovation, dvs implementera</a:t>
            </a:r>
          </a:p>
          <a:p>
            <a:r>
              <a:rPr lang="sv-SE" baseline="0"/>
              <a:t>Viktig del i vår verksamhet är att hålla projektutlysningar för att aktörer från olika håll ska kunna gå ihop och söka projekt och tillsammans genomföra projekt för hållbarare </a:t>
            </a:r>
            <a:r>
              <a:rPr lang="sv-SE" baseline="0" err="1"/>
              <a:t>transportinfra</a:t>
            </a:r>
            <a:endParaRPr lang="sv-SE" baseline="0"/>
          </a:p>
          <a:p>
            <a:endParaRPr lang="sv-SE" baseline="0"/>
          </a:p>
          <a:p>
            <a:r>
              <a:rPr lang="sv-SE" baseline="0"/>
              <a:t>Exempel på aktörer som samverkar för att få till innovation i våra över 140 projekt (ny bild)</a:t>
            </a:r>
          </a:p>
          <a:p>
            <a:r>
              <a:rPr lang="sv-SE" baseline="0"/>
              <a:t>Bygg och anläggning, mindre företag, teknikkonsulter, akademi</a:t>
            </a:r>
          </a:p>
          <a:p>
            <a:endParaRPr lang="sv-SE" baseline="0"/>
          </a:p>
          <a:p>
            <a:r>
              <a:rPr lang="sv-SE" baseline="0"/>
              <a:t>Vad gör vi för att få till innovationsprojekt i samverkan? Utlysningar mm</a:t>
            </a:r>
          </a:p>
          <a:p>
            <a:endParaRPr lang="sv-SE" baseline="0"/>
          </a:p>
          <a:p>
            <a:r>
              <a:rPr lang="sv-SE" baseline="0"/>
              <a:t>Hur stöttar vi våra projekt, inte bara teknik, innovationscoachning</a:t>
            </a:r>
          </a:p>
          <a:p>
            <a:r>
              <a:rPr lang="sv-SE" baseline="0"/>
              <a:t> </a:t>
            </a:r>
          </a:p>
          <a:p>
            <a:endParaRPr lang="sv-SE" baseline="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7327D2-34A0-1945-AE6F-AB3BC887850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70758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a:t>Click to edit Master title style</a:t>
            </a:r>
            <a:endParaRPr lang="sv-SE"/>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2023-04-13</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149261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a:t>Click to edit Master title style</a:t>
            </a:r>
            <a:endParaRPr lang="sv-SE"/>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3431899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a:t>Click to edit Master title style</a:t>
            </a:r>
            <a:endParaRPr lang="sv-SE"/>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67462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285474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a:p>
        </p:txBody>
      </p:sp>
    </p:spTree>
    <p:extLst>
      <p:ext uri="{BB962C8B-B14F-4D97-AF65-F5344CB8AC3E}">
        <p14:creationId xmlns:p14="http://schemas.microsoft.com/office/powerpoint/2010/main" val="308043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806265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a:t>Click to edit Master title style</a:t>
            </a:r>
            <a:endParaRPr lang="sv-SE"/>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a:t>Använd denna bild som den är eller lägg in en bild i bakgrunden (klicka på bildikonen i mitten). </a:t>
            </a:r>
          </a:p>
          <a:p>
            <a:endParaRPr lang="sv-SE" sz="1400"/>
          </a:p>
        </p:txBody>
      </p:sp>
    </p:spTree>
    <p:extLst>
      <p:ext uri="{BB962C8B-B14F-4D97-AF65-F5344CB8AC3E}">
        <p14:creationId xmlns:p14="http://schemas.microsoft.com/office/powerpoint/2010/main" val="318220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a:t>Click to edit Master title style</a:t>
            </a:r>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73940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26903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a:t>Click to edit Master title style</a:t>
            </a:r>
            <a:endParaRPr lang="sv-SE"/>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163100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20835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2023-04-13</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252149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a:t>Click to edit Master title style</a:t>
            </a:r>
            <a:endParaRPr lang="sv-SE"/>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2023-04-13</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172243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video" Target="https://www.youtube.com/embed/7lRLWlnaIT8?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n.se/globala-malen-for-hallbar-utveckling/" TargetMode="External"/><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1A8B47-B911-B356-8975-5AA3B5632E05}"/>
              </a:ext>
            </a:extLst>
          </p:cNvPr>
          <p:cNvSpPr>
            <a:spLocks noGrp="1"/>
          </p:cNvSpPr>
          <p:nvPr>
            <p:ph type="ctrTitle"/>
          </p:nvPr>
        </p:nvSpPr>
        <p:spPr/>
        <p:txBody>
          <a:bodyPr/>
          <a:lstStyle/>
          <a:p>
            <a:r>
              <a:rPr lang="sv-SE" dirty="0"/>
              <a:t>Agenda 2030 och de 17 globala målen</a:t>
            </a:r>
          </a:p>
        </p:txBody>
      </p:sp>
      <p:sp>
        <p:nvSpPr>
          <p:cNvPr id="6" name="Subtitle 5">
            <a:extLst>
              <a:ext uri="{FF2B5EF4-FFF2-40B4-BE49-F238E27FC236}">
                <a16:creationId xmlns:a16="http://schemas.microsoft.com/office/drawing/2014/main" id="{44B61108-2443-8283-7CB4-A967398AAA75}"/>
              </a:ext>
            </a:extLst>
          </p:cNvPr>
          <p:cNvSpPr>
            <a:spLocks noGrp="1"/>
          </p:cNvSpPr>
          <p:nvPr>
            <p:ph type="subTitle" idx="1"/>
          </p:nvPr>
        </p:nvSpPr>
        <p:spPr/>
        <p:txBody>
          <a:bodyPr vert="horz" lIns="0" tIns="0" rIns="0" bIns="0" rtlCol="0" anchor="t">
            <a:noAutofit/>
          </a:bodyPr>
          <a:lstStyle/>
          <a:p>
            <a:endParaRPr lang="sv-SE" dirty="0"/>
          </a:p>
        </p:txBody>
      </p:sp>
    </p:spTree>
    <p:extLst>
      <p:ext uri="{BB962C8B-B14F-4D97-AF65-F5344CB8AC3E}">
        <p14:creationId xmlns:p14="http://schemas.microsoft.com/office/powerpoint/2010/main" val="60038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a 4" title="Berätta för alla - Carolina Klüfts kamp för de globala målen (hela filmen)">
            <a:hlinkClick r:id="" action="ppaction://media"/>
            <a:extLst>
              <a:ext uri="{FF2B5EF4-FFF2-40B4-BE49-F238E27FC236}">
                <a16:creationId xmlns:a16="http://schemas.microsoft.com/office/drawing/2014/main" id="{73AC31A2-080F-F9E3-7D43-E7B1280D658B}"/>
              </a:ext>
            </a:extLst>
          </p:cNvPr>
          <p:cNvPicPr>
            <a:picLocks noRot="1" noChangeAspect="1"/>
          </p:cNvPicPr>
          <p:nvPr>
            <a:videoFile r:link="rId1"/>
          </p:nvPr>
        </p:nvPicPr>
        <p:blipFill>
          <a:blip r:embed="rId3"/>
          <a:stretch>
            <a:fillRect/>
          </a:stretch>
        </p:blipFill>
        <p:spPr>
          <a:xfrm>
            <a:off x="1254034" y="693289"/>
            <a:ext cx="9318172" cy="5264768"/>
          </a:xfrm>
          <a:prstGeom prst="rect">
            <a:avLst/>
          </a:prstGeom>
        </p:spPr>
      </p:pic>
    </p:spTree>
    <p:extLst>
      <p:ext uri="{BB962C8B-B14F-4D97-AF65-F5344CB8AC3E}">
        <p14:creationId xmlns:p14="http://schemas.microsoft.com/office/powerpoint/2010/main" val="654656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06DBD6F-ED12-1CA5-6815-D3A50D6D18C5}"/>
              </a:ext>
            </a:extLst>
          </p:cNvPr>
          <p:cNvSpPr>
            <a:spLocks noGrp="1"/>
          </p:cNvSpPr>
          <p:nvPr>
            <p:ph idx="1"/>
          </p:nvPr>
        </p:nvSpPr>
        <p:spPr>
          <a:xfrm>
            <a:off x="345350" y="362494"/>
            <a:ext cx="3582216" cy="4809306"/>
          </a:xfrm>
        </p:spPr>
        <p:txBody>
          <a:bodyPr/>
          <a:lstStyle/>
          <a:p>
            <a:pPr marL="0" indent="0" rtl="0">
              <a:spcBef>
                <a:spcPts val="0"/>
              </a:spcBef>
              <a:spcAft>
                <a:spcPts val="800"/>
              </a:spcAft>
              <a:buNone/>
            </a:pPr>
            <a:r>
              <a:rPr lang="sv-SE" sz="1800" b="0" i="0" u="none" strike="noStrike" dirty="0">
                <a:effectLst/>
                <a:latin typeface="Calibri" panose="020F0502020204030204" pitchFamily="34" charset="0"/>
                <a:cs typeface="Calibri" panose="020F0502020204030204" pitchFamily="34" charset="0"/>
              </a:rPr>
              <a:t>I september 2015 antog världens stats- och regeringschefer en ny utvecklingsagenda och globala mål för hållbar utveckling. Agenda 2030 är den mest ambitiösa planen för att skapa en hållbar utveckling  som världen någonsin antagit. Den består av 17 globala mål för hållbar utveckling som syftar till att utrota fattigdom, stoppa klimatförändringar och skapa fredliga och trygga samhällen. Världens ledare har lovat att uppnå de globala målen till år 2030. Alla länder har därmed tagit på sig ansvaret för att skapa en mer rättvis, hållbar och bättre värld.</a:t>
            </a:r>
            <a:br>
              <a:rPr lang="sv-SE" dirty="0"/>
            </a:br>
            <a:endParaRPr lang="sv-SE" dirty="0"/>
          </a:p>
        </p:txBody>
      </p:sp>
      <p:pic>
        <p:nvPicPr>
          <p:cNvPr id="2050" name="Picture 2">
            <a:extLst>
              <a:ext uri="{FF2B5EF4-FFF2-40B4-BE49-F238E27FC236}">
                <a16:creationId xmlns:a16="http://schemas.microsoft.com/office/drawing/2014/main" id="{75242E74-3FFB-559C-2D3A-924AF5ED7B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137" y="616577"/>
            <a:ext cx="7429500" cy="3656707"/>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10C9B856-2B91-680D-E711-F6019E98824A}"/>
              </a:ext>
            </a:extLst>
          </p:cNvPr>
          <p:cNvSpPr txBox="1">
            <a:spLocks/>
          </p:cNvSpPr>
          <p:nvPr/>
        </p:nvSpPr>
        <p:spPr>
          <a:xfrm>
            <a:off x="345350" y="5122817"/>
            <a:ext cx="10515600" cy="1861457"/>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800"/>
              </a:spcAft>
              <a:buFont typeface="Arial" panose="020B0604020202020204" pitchFamily="34" charset="0"/>
              <a:buNone/>
            </a:pPr>
            <a:r>
              <a:rPr lang="sv-SE">
                <a:latin typeface="Calibri" panose="020F0502020204030204" pitchFamily="34" charset="0"/>
                <a:cs typeface="Calibri" panose="020F0502020204030204" pitchFamily="34" charset="0"/>
              </a:rPr>
              <a:t>Men som medmänniska, medborgare, företagare och /eller medarbetare behöver vi inte vänta på att våra folkvalda politiker ska agera med styrmedel och annat. Vi kan välja att gå före. Genom att fokusera på viktiga gemensamma saker växer engagemanget och resultatet blir bättre. </a:t>
            </a:r>
          </a:p>
          <a:p>
            <a:pPr marL="0" indent="0">
              <a:spcBef>
                <a:spcPts val="0"/>
              </a:spcBef>
              <a:spcAft>
                <a:spcPts val="800"/>
              </a:spcAft>
              <a:buFont typeface="Arial" panose="020B0604020202020204" pitchFamily="34" charset="0"/>
              <a:buNone/>
            </a:pPr>
            <a:r>
              <a:rPr lang="sv-SE">
                <a:latin typeface="Calibri" panose="020F0502020204030204" pitchFamily="34" charset="0"/>
                <a:cs typeface="Calibri" panose="020F0502020204030204" pitchFamily="34" charset="0"/>
              </a:rPr>
              <a:t>Vilka globala mål och delmål bidrar ert projekt till?</a:t>
            </a:r>
          </a:p>
          <a:p>
            <a:pPr marL="0" indent="0">
              <a:spcBef>
                <a:spcPts val="0"/>
              </a:spcBef>
              <a:spcAft>
                <a:spcPts val="800"/>
              </a:spcAft>
              <a:buFont typeface="Arial" panose="020B0604020202020204" pitchFamily="34" charset="0"/>
              <a:buNone/>
            </a:pPr>
            <a:r>
              <a:rPr lang="sv-SE">
                <a:latin typeface="Calibri" panose="020F0502020204030204" pitchFamily="34" charset="0"/>
                <a:cs typeface="Calibri" panose="020F0502020204030204" pitchFamily="34" charset="0"/>
              </a:rPr>
              <a:t>Läs mer här: </a:t>
            </a:r>
            <a:r>
              <a:rPr lang="sv-SE" u="sng">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https://fn.se/globala-malen-for-hallbar-utveckling/</a:t>
            </a:r>
            <a:r>
              <a:rPr lang="sv-SE">
                <a:latin typeface="Calibri" panose="020F0502020204030204" pitchFamily="34" charset="0"/>
                <a:cs typeface="Calibri" panose="020F0502020204030204" pitchFamily="34" charset="0"/>
              </a:rPr>
              <a:t> </a:t>
            </a:r>
          </a:p>
          <a:p>
            <a:pPr marL="0" indent="0">
              <a:spcBef>
                <a:spcPts val="0"/>
              </a:spcBef>
              <a:spcAft>
                <a:spcPts val="800"/>
              </a:spcAft>
              <a:buFont typeface="Arial" panose="020B0604020202020204" pitchFamily="34" charset="0"/>
              <a:buNone/>
            </a:pPr>
            <a:endParaRPr lang="sv-SE">
              <a:latin typeface="Calibri" panose="020F050202020403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4034325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310</Words>
  <Application>Microsoft Office PowerPoint</Application>
  <PresentationFormat>Bredbild</PresentationFormat>
  <Paragraphs>21</Paragraphs>
  <Slides>3</Slides>
  <Notes>1</Notes>
  <HiddenSlides>0</HiddenSlides>
  <MMClips>1</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Georgia</vt:lpstr>
      <vt:lpstr>Lucida Sans</vt:lpstr>
      <vt:lpstr>Dark_infra</vt:lpstr>
      <vt:lpstr>Agenda 2030 och de 17 globala målen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2030 och de 17 globala målen</dc:title>
  <dc:creator>Bodil Sandén</dc:creator>
  <cp:lastModifiedBy>Lisa Johnsson</cp:lastModifiedBy>
  <cp:revision>1</cp:revision>
  <dcterms:created xsi:type="dcterms:W3CDTF">2023-02-14T11:49:40Z</dcterms:created>
  <dcterms:modified xsi:type="dcterms:W3CDTF">2023-04-13T13:02:16Z</dcterms:modified>
</cp:coreProperties>
</file>