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2192000" cy="6858000"/>
  <p:notesSz cx="6858000" cy="9144000"/>
  <p:embeddedFontLst>
    <p:embeddedFont>
      <p:font typeface="Calibri" panose="020F0502020204030204" pitchFamily="34" charset="0"/>
      <p:regular r:id="rId6"/>
      <p:bold r:id="rId7"/>
      <p:italic r:id="rId8"/>
      <p:boldItalic r:id="rId9"/>
    </p:embeddedFont>
    <p:embeddedFont>
      <p:font typeface="Lato" panose="020F0502020204030203" pitchFamily="34"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hm86ukcoNliuwoLw95fC3xWjS/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presProps" Target="presProps.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1e62b40c42_0_48:notes"/>
          <p:cNvSpPr txBox="1">
            <a:spLocks noGrp="1"/>
          </p:cNvSpPr>
          <p:nvPr>
            <p:ph type="body" idx="1"/>
          </p:nvPr>
        </p:nvSpPr>
        <p:spPr>
          <a:xfrm>
            <a:off x="685480" y="4400181"/>
            <a:ext cx="5487000" cy="36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g11e62b40c42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1e62b40c42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1e62b40c42_0_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g11e62b40c42_0_9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sv-SE"/>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7" name="Google Shape;67;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Rubrik och innehåll">
  <p:cSld name="5_Rubrik och innehåll">
    <p:spTree>
      <p:nvGrpSpPr>
        <p:cNvPr id="1" name="Shape 10"/>
        <p:cNvGrpSpPr/>
        <p:nvPr/>
      </p:nvGrpSpPr>
      <p:grpSpPr>
        <a:xfrm>
          <a:off x="0" y="0"/>
          <a:ext cx="0" cy="0"/>
          <a:chOff x="0" y="0"/>
          <a:chExt cx="0" cy="0"/>
        </a:xfrm>
      </p:grpSpPr>
      <p:sp>
        <p:nvSpPr>
          <p:cNvPr id="11" name="Google Shape;11;p3"/>
          <p:cNvSpPr>
            <a:spLocks noGrp="1"/>
          </p:cNvSpPr>
          <p:nvPr>
            <p:ph type="pic" idx="2"/>
          </p:nvPr>
        </p:nvSpPr>
        <p:spPr>
          <a:xfrm>
            <a:off x="7968209" y="0"/>
            <a:ext cx="4223791" cy="6858000"/>
          </a:xfrm>
          <a:prstGeom prst="rect">
            <a:avLst/>
          </a:prstGeom>
          <a:noFill/>
          <a:ln>
            <a:noFill/>
          </a:ln>
        </p:spPr>
      </p:sp>
      <p:sp>
        <p:nvSpPr>
          <p:cNvPr id="12" name="Google Shape;12;p3"/>
          <p:cNvSpPr txBox="1">
            <a:spLocks noGrp="1"/>
          </p:cNvSpPr>
          <p:nvPr>
            <p:ph type="body" idx="1"/>
          </p:nvPr>
        </p:nvSpPr>
        <p:spPr>
          <a:xfrm>
            <a:off x="1020325" y="944612"/>
            <a:ext cx="6289031" cy="496877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7C2342"/>
              </a:buClr>
              <a:buSzPts val="2400"/>
              <a:buFont typeface="Noto Sans Symbols"/>
              <a:buChar char="▪"/>
              <a:defRPr sz="2400" b="0" i="0" u="none" strike="noStrike" cap="none">
                <a:solidFill>
                  <a:schemeClr val="dk1"/>
                </a:solidFill>
                <a:latin typeface="Lato"/>
                <a:ea typeface="Lato"/>
                <a:cs typeface="Lato"/>
                <a:sym typeface="Lato"/>
              </a:defRPr>
            </a:lvl1pPr>
            <a:lvl2pPr marL="914400" marR="0" lvl="1" indent="-355600" algn="l" rtl="0">
              <a:lnSpc>
                <a:spcPct val="100000"/>
              </a:lnSpc>
              <a:spcBef>
                <a:spcPts val="400"/>
              </a:spcBef>
              <a:spcAft>
                <a:spcPts val="0"/>
              </a:spcAft>
              <a:buClr>
                <a:srgbClr val="72245A"/>
              </a:buClr>
              <a:buSzPts val="2000"/>
              <a:buFont typeface="Lato"/>
              <a:buChar char="–"/>
              <a:defRPr sz="2000" b="0" i="0" u="none" strike="noStrike" cap="none">
                <a:solidFill>
                  <a:schemeClr val="dk1"/>
                </a:solidFill>
                <a:latin typeface="Lato"/>
                <a:ea typeface="Lato"/>
                <a:cs typeface="Lato"/>
                <a:sym typeface="Lato"/>
              </a:defRPr>
            </a:lvl2pPr>
            <a:lvl3pPr marL="1371600" marR="0" lvl="2" indent="-381000" algn="l" rtl="0">
              <a:lnSpc>
                <a:spcPct val="100000"/>
              </a:lnSpc>
              <a:spcBef>
                <a:spcPts val="48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55600" algn="l" rtl="0">
              <a:lnSpc>
                <a:spcPct val="100000"/>
              </a:lnSpc>
              <a:spcBef>
                <a:spcPts val="40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rtl="0">
              <a:lnSpc>
                <a:spcPct val="100000"/>
              </a:lnSpc>
              <a:spcBef>
                <a:spcPts val="40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3"/>
          <p:cNvSpPr txBox="1">
            <a:spLocks noGrp="1"/>
          </p:cNvSpPr>
          <p:nvPr>
            <p:ph type="title"/>
          </p:nvPr>
        </p:nvSpPr>
        <p:spPr>
          <a:xfrm>
            <a:off x="8169762" y="836712"/>
            <a:ext cx="3820683" cy="11430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rgbClr val="5C9474"/>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pic>
        <p:nvPicPr>
          <p:cNvPr id="14" name="Google Shape;14;p3" descr="coinnovate-logotyp-cmyk.jp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35360" y="6021288"/>
            <a:ext cx="2753463" cy="548680"/>
          </a:xfrm>
          <a:prstGeom prst="rect">
            <a:avLst/>
          </a:prstGeom>
          <a:noFill/>
          <a:ln>
            <a:noFill/>
          </a:ln>
        </p:spPr>
      </p:pic>
      <p:pic>
        <p:nvPicPr>
          <p:cNvPr id="15" name="Google Shape;15;p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360261" y="6015732"/>
            <a:ext cx="2278522" cy="55423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bild">
  <p:cSld name="Rubrikbild">
    <p:spTree>
      <p:nvGrpSpPr>
        <p:cNvPr id="1" name="Shape 16"/>
        <p:cNvGrpSpPr/>
        <p:nvPr/>
      </p:nvGrpSpPr>
      <p:grpSpPr>
        <a:xfrm>
          <a:off x="0" y="0"/>
          <a:ext cx="0" cy="0"/>
          <a:chOff x="0" y="0"/>
          <a:chExt cx="0" cy="0"/>
        </a:xfrm>
      </p:grpSpPr>
      <p:sp>
        <p:nvSpPr>
          <p:cNvPr id="17" name="Google Shape;17;p4"/>
          <p:cNvSpPr>
            <a:spLocks noGrp="1"/>
          </p:cNvSpPr>
          <p:nvPr>
            <p:ph type="pic" idx="2"/>
          </p:nvPr>
        </p:nvSpPr>
        <p:spPr>
          <a:xfrm>
            <a:off x="0" y="0"/>
            <a:ext cx="12192000" cy="5805264"/>
          </a:xfrm>
          <a:prstGeom prst="rect">
            <a:avLst/>
          </a:prstGeom>
          <a:noFill/>
          <a:ln>
            <a:noFill/>
          </a:ln>
        </p:spPr>
      </p:sp>
      <p:sp>
        <p:nvSpPr>
          <p:cNvPr id="18" name="Google Shape;18;p4"/>
          <p:cNvSpPr txBox="1">
            <a:spLocks noGrp="1"/>
          </p:cNvSpPr>
          <p:nvPr>
            <p:ph type="ctrTitle"/>
          </p:nvPr>
        </p:nvSpPr>
        <p:spPr>
          <a:xfrm>
            <a:off x="1103445" y="3995200"/>
            <a:ext cx="7488832" cy="1296144"/>
          </a:xfrm>
          <a:prstGeom prst="rect">
            <a:avLst/>
          </a:prstGeom>
          <a:solidFill>
            <a:srgbClr val="000000">
              <a:alpha val="54509"/>
            </a:srgbClr>
          </a:solid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chemeClr val="lt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pic>
        <p:nvPicPr>
          <p:cNvPr id="19" name="Google Shape;19;p4" descr="coinnovate-logotyp-cmyk.jp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832303" y="6021288"/>
            <a:ext cx="2753463" cy="548680"/>
          </a:xfrm>
          <a:prstGeom prst="rect">
            <a:avLst/>
          </a:prstGeom>
          <a:noFill/>
          <a:ln>
            <a:noFill/>
          </a:ln>
        </p:spPr>
      </p:pic>
      <p:pic>
        <p:nvPicPr>
          <p:cNvPr id="20" name="Google Shape;20;p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82096" y="6021288"/>
            <a:ext cx="2278522" cy="55423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Rubrik och innehåll">
  <p:cSld name="Rubrik och innehåll">
    <p:spTree>
      <p:nvGrpSpPr>
        <p:cNvPr id="1" name="Shape 21"/>
        <p:cNvGrpSpPr/>
        <p:nvPr/>
      </p:nvGrpSpPr>
      <p:grpSpPr>
        <a:xfrm>
          <a:off x="0" y="0"/>
          <a:ext cx="0" cy="0"/>
          <a:chOff x="0" y="0"/>
          <a:chExt cx="0" cy="0"/>
        </a:xfrm>
      </p:grpSpPr>
      <p:sp>
        <p:nvSpPr>
          <p:cNvPr id="22" name="Google Shape;22;p5"/>
          <p:cNvSpPr>
            <a:spLocks noGrp="1"/>
          </p:cNvSpPr>
          <p:nvPr>
            <p:ph type="pic" idx="2"/>
          </p:nvPr>
        </p:nvSpPr>
        <p:spPr>
          <a:xfrm>
            <a:off x="1" y="0"/>
            <a:ext cx="4223791" cy="6858000"/>
          </a:xfrm>
          <a:prstGeom prst="rect">
            <a:avLst/>
          </a:prstGeom>
          <a:noFill/>
          <a:ln>
            <a:noFill/>
          </a:ln>
        </p:spPr>
      </p:sp>
      <p:sp>
        <p:nvSpPr>
          <p:cNvPr id="23" name="Google Shape;23;p5"/>
          <p:cNvSpPr txBox="1">
            <a:spLocks noGrp="1"/>
          </p:cNvSpPr>
          <p:nvPr>
            <p:ph type="body" idx="1"/>
          </p:nvPr>
        </p:nvSpPr>
        <p:spPr>
          <a:xfrm>
            <a:off x="5375920" y="836712"/>
            <a:ext cx="6289031" cy="496877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7C2342"/>
              </a:buClr>
              <a:buSzPts val="2400"/>
              <a:buFont typeface="Noto Sans Symbols"/>
              <a:buChar char="▪"/>
              <a:defRPr sz="2400" b="0" i="0" u="none" strike="noStrike" cap="none">
                <a:solidFill>
                  <a:schemeClr val="dk1"/>
                </a:solidFill>
                <a:latin typeface="Lato"/>
                <a:ea typeface="Lato"/>
                <a:cs typeface="Lato"/>
                <a:sym typeface="Lato"/>
              </a:defRPr>
            </a:lvl1pPr>
            <a:lvl2pPr marL="914400" marR="0" lvl="1" indent="-355600" algn="l" rtl="0">
              <a:lnSpc>
                <a:spcPct val="100000"/>
              </a:lnSpc>
              <a:spcBef>
                <a:spcPts val="400"/>
              </a:spcBef>
              <a:spcAft>
                <a:spcPts val="0"/>
              </a:spcAft>
              <a:buClr>
                <a:srgbClr val="72245A"/>
              </a:buClr>
              <a:buSzPts val="2000"/>
              <a:buFont typeface="Lato"/>
              <a:buChar char="–"/>
              <a:defRPr sz="2000" b="0" i="0" u="none" strike="noStrike" cap="none">
                <a:solidFill>
                  <a:schemeClr val="dk1"/>
                </a:solidFill>
                <a:latin typeface="Lato"/>
                <a:ea typeface="Lato"/>
                <a:cs typeface="Lato"/>
                <a:sym typeface="Lato"/>
              </a:defRPr>
            </a:lvl2pPr>
            <a:lvl3pPr marL="1371600" marR="0" lvl="2" indent="-381000" algn="l" rtl="0">
              <a:lnSpc>
                <a:spcPct val="100000"/>
              </a:lnSpc>
              <a:spcBef>
                <a:spcPts val="48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55600" algn="l" rtl="0">
              <a:lnSpc>
                <a:spcPct val="100000"/>
              </a:lnSpc>
              <a:spcBef>
                <a:spcPts val="40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rtl="0">
              <a:lnSpc>
                <a:spcPct val="100000"/>
              </a:lnSpc>
              <a:spcBef>
                <a:spcPts val="40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4" name="Google Shape;24;p5"/>
          <p:cNvSpPr txBox="1">
            <a:spLocks noGrp="1"/>
          </p:cNvSpPr>
          <p:nvPr>
            <p:ph type="title"/>
          </p:nvPr>
        </p:nvSpPr>
        <p:spPr>
          <a:xfrm>
            <a:off x="344158" y="3923493"/>
            <a:ext cx="3820683" cy="11430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rgbClr val="5C9474"/>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pic>
        <p:nvPicPr>
          <p:cNvPr id="25" name="Google Shape;25;p5" descr="coinnovate-logotyp-cmyk.jp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832303" y="6021288"/>
            <a:ext cx="2753463" cy="548680"/>
          </a:xfrm>
          <a:prstGeom prst="rect">
            <a:avLst/>
          </a:prstGeom>
          <a:noFill/>
          <a:ln>
            <a:noFill/>
          </a:ln>
        </p:spPr>
      </p:pic>
      <p:pic>
        <p:nvPicPr>
          <p:cNvPr id="26" name="Google Shape;26;p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036679" y="6021288"/>
            <a:ext cx="2278522" cy="55423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Rubrik och innehåll">
  <p:cSld name="3_Rubrik och innehåll">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623392" y="332656"/>
            <a:ext cx="10972800" cy="936104"/>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rgbClr val="72245A"/>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cxnSp>
        <p:nvCxnSpPr>
          <p:cNvPr id="29" name="Google Shape;29;p6"/>
          <p:cNvCxnSpPr/>
          <p:nvPr/>
        </p:nvCxnSpPr>
        <p:spPr>
          <a:xfrm>
            <a:off x="719403" y="1340768"/>
            <a:ext cx="1416157" cy="0"/>
          </a:xfrm>
          <a:prstGeom prst="straightConnector1">
            <a:avLst/>
          </a:prstGeom>
          <a:noFill/>
          <a:ln w="38100" cap="flat" cmpd="sng">
            <a:solidFill>
              <a:srgbClr val="5C9474"/>
            </a:solidFill>
            <a:prstDash val="solid"/>
            <a:round/>
            <a:headEnd type="none" w="sm" len="sm"/>
            <a:tailEnd type="none" w="sm" len="sm"/>
          </a:ln>
        </p:spPr>
      </p:cxnSp>
      <p:pic>
        <p:nvPicPr>
          <p:cNvPr id="30" name="Google Shape;30;p6" descr="coinnovate-logotyp-cmyk.jp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832303" y="6021288"/>
            <a:ext cx="2753463" cy="548680"/>
          </a:xfrm>
          <a:prstGeom prst="rect">
            <a:avLst/>
          </a:prstGeom>
          <a:noFill/>
          <a:ln>
            <a:noFill/>
          </a:ln>
        </p:spPr>
      </p:pic>
      <p:sp>
        <p:nvSpPr>
          <p:cNvPr id="31" name="Google Shape;31;p6"/>
          <p:cNvSpPr txBox="1">
            <a:spLocks noGrp="1"/>
          </p:cNvSpPr>
          <p:nvPr>
            <p:ph type="body" idx="1"/>
          </p:nvPr>
        </p:nvSpPr>
        <p:spPr>
          <a:xfrm>
            <a:off x="1631504" y="2132856"/>
            <a:ext cx="8496944" cy="3672408"/>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rgbClr val="7C2342"/>
              </a:buClr>
              <a:buSzPts val="2000"/>
              <a:buFont typeface="Noto Sans Symbols"/>
              <a:buChar char="▪"/>
              <a:defRPr sz="2000" b="0" i="0" u="none" strike="noStrike" cap="none">
                <a:solidFill>
                  <a:schemeClr val="dk1"/>
                </a:solidFill>
                <a:latin typeface="Lato"/>
                <a:ea typeface="Lato"/>
                <a:cs typeface="Lato"/>
                <a:sym typeface="Lato"/>
              </a:defRPr>
            </a:lvl1pPr>
            <a:lvl2pPr marL="914400" marR="0" lvl="1" indent="-342900" algn="l" rtl="0">
              <a:lnSpc>
                <a:spcPct val="100000"/>
              </a:lnSpc>
              <a:spcBef>
                <a:spcPts val="360"/>
              </a:spcBef>
              <a:spcAft>
                <a:spcPts val="0"/>
              </a:spcAft>
              <a:buClr>
                <a:srgbClr val="72245A"/>
              </a:buClr>
              <a:buSzPts val="1800"/>
              <a:buFont typeface="Lato"/>
              <a:buChar char="–"/>
              <a:defRPr sz="1800" b="0" i="0" u="none" strike="noStrike" cap="none">
                <a:solidFill>
                  <a:schemeClr val="dk1"/>
                </a:solidFill>
                <a:latin typeface="Lato"/>
                <a:ea typeface="Lato"/>
                <a:cs typeface="Lato"/>
                <a:sym typeface="Lato"/>
              </a:defRPr>
            </a:lvl2pPr>
            <a:lvl3pPr marL="1371600" marR="0" lvl="2" indent="-381000" algn="l" rtl="0">
              <a:lnSpc>
                <a:spcPct val="100000"/>
              </a:lnSpc>
              <a:spcBef>
                <a:spcPts val="48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55600" algn="l" rtl="0">
              <a:lnSpc>
                <a:spcPct val="100000"/>
              </a:lnSpc>
              <a:spcBef>
                <a:spcPts val="40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rtl="0">
              <a:lnSpc>
                <a:spcPct val="100000"/>
              </a:lnSpc>
              <a:spcBef>
                <a:spcPts val="40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pic>
        <p:nvPicPr>
          <p:cNvPr id="32" name="Google Shape;32;p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82096" y="6021288"/>
            <a:ext cx="2278522" cy="55423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Rubrik och innehåll">
  <p:cSld name="1_Rubrik och innehåll">
    <p:spTree>
      <p:nvGrpSpPr>
        <p:cNvPr id="1" name="Shape 33"/>
        <p:cNvGrpSpPr/>
        <p:nvPr/>
      </p:nvGrpSpPr>
      <p:grpSpPr>
        <a:xfrm>
          <a:off x="0" y="0"/>
          <a:ext cx="0" cy="0"/>
          <a:chOff x="0" y="0"/>
          <a:chExt cx="0" cy="0"/>
        </a:xfrm>
      </p:grpSpPr>
      <p:sp>
        <p:nvSpPr>
          <p:cNvPr id="34" name="Google Shape;34;p7"/>
          <p:cNvSpPr>
            <a:spLocks noGrp="1"/>
          </p:cNvSpPr>
          <p:nvPr>
            <p:ph type="pic" idx="2"/>
          </p:nvPr>
        </p:nvSpPr>
        <p:spPr>
          <a:xfrm>
            <a:off x="0" y="4941168"/>
            <a:ext cx="12192000" cy="1916832"/>
          </a:xfrm>
          <a:prstGeom prst="rect">
            <a:avLst/>
          </a:prstGeom>
          <a:noFill/>
          <a:ln>
            <a:noFill/>
          </a:ln>
        </p:spPr>
      </p:sp>
      <p:sp>
        <p:nvSpPr>
          <p:cNvPr id="35" name="Google Shape;35;p7"/>
          <p:cNvSpPr txBox="1">
            <a:spLocks noGrp="1"/>
          </p:cNvSpPr>
          <p:nvPr>
            <p:ph type="body" idx="1"/>
          </p:nvPr>
        </p:nvSpPr>
        <p:spPr>
          <a:xfrm>
            <a:off x="623392" y="1628800"/>
            <a:ext cx="5280587" cy="3168774"/>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rgbClr val="7C2342"/>
              </a:buClr>
              <a:buSzPts val="2000"/>
              <a:buFont typeface="Noto Sans Symbols"/>
              <a:buChar char="▪"/>
              <a:defRPr sz="2000" b="0" i="0" u="none" strike="noStrike" cap="none">
                <a:solidFill>
                  <a:schemeClr val="dk1"/>
                </a:solidFill>
                <a:latin typeface="Lato"/>
                <a:ea typeface="Lato"/>
                <a:cs typeface="Lato"/>
                <a:sym typeface="Lato"/>
              </a:defRPr>
            </a:lvl1pPr>
            <a:lvl2pPr marL="914400" marR="0" lvl="1" indent="-342900" algn="l" rtl="0">
              <a:lnSpc>
                <a:spcPct val="100000"/>
              </a:lnSpc>
              <a:spcBef>
                <a:spcPts val="360"/>
              </a:spcBef>
              <a:spcAft>
                <a:spcPts val="0"/>
              </a:spcAft>
              <a:buClr>
                <a:srgbClr val="72245A"/>
              </a:buClr>
              <a:buSzPts val="1800"/>
              <a:buFont typeface="Lato"/>
              <a:buChar char="–"/>
              <a:defRPr sz="1800" b="0" i="0" u="none" strike="noStrike" cap="none">
                <a:solidFill>
                  <a:schemeClr val="dk1"/>
                </a:solidFill>
                <a:latin typeface="Lato"/>
                <a:ea typeface="Lato"/>
                <a:cs typeface="Lato"/>
                <a:sym typeface="Lato"/>
              </a:defRPr>
            </a:lvl2pPr>
            <a:lvl3pPr marL="1371600" marR="0" lvl="2" indent="-381000" algn="l" rtl="0">
              <a:lnSpc>
                <a:spcPct val="100000"/>
              </a:lnSpc>
              <a:spcBef>
                <a:spcPts val="48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55600" algn="l" rtl="0">
              <a:lnSpc>
                <a:spcPct val="100000"/>
              </a:lnSpc>
              <a:spcBef>
                <a:spcPts val="40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rtl="0">
              <a:lnSpc>
                <a:spcPct val="100000"/>
              </a:lnSpc>
              <a:spcBef>
                <a:spcPts val="40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36" name="Google Shape;36;p7"/>
          <p:cNvSpPr txBox="1">
            <a:spLocks noGrp="1"/>
          </p:cNvSpPr>
          <p:nvPr>
            <p:ph type="body" idx="3"/>
          </p:nvPr>
        </p:nvSpPr>
        <p:spPr>
          <a:xfrm>
            <a:off x="6288021" y="1628800"/>
            <a:ext cx="5280587" cy="3168774"/>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rgbClr val="7C2342"/>
              </a:buClr>
              <a:buSzPts val="2000"/>
              <a:buFont typeface="Noto Sans Symbols"/>
              <a:buChar char="▪"/>
              <a:defRPr sz="2000" b="0" i="0" u="none" strike="noStrike" cap="none">
                <a:solidFill>
                  <a:schemeClr val="dk1"/>
                </a:solidFill>
                <a:latin typeface="Lato"/>
                <a:ea typeface="Lato"/>
                <a:cs typeface="Lato"/>
                <a:sym typeface="Lato"/>
              </a:defRPr>
            </a:lvl1pPr>
            <a:lvl2pPr marL="914400" marR="0" lvl="1" indent="-342900" algn="l" rtl="0">
              <a:lnSpc>
                <a:spcPct val="100000"/>
              </a:lnSpc>
              <a:spcBef>
                <a:spcPts val="360"/>
              </a:spcBef>
              <a:spcAft>
                <a:spcPts val="0"/>
              </a:spcAft>
              <a:buClr>
                <a:schemeClr val="dk1"/>
              </a:buClr>
              <a:buSzPts val="1800"/>
              <a:buFont typeface="Lato"/>
              <a:buChar char="–"/>
              <a:defRPr sz="1800" b="0" i="0" u="none" strike="noStrike" cap="none">
                <a:solidFill>
                  <a:schemeClr val="dk1"/>
                </a:solidFill>
                <a:latin typeface="Lato"/>
                <a:ea typeface="Lato"/>
                <a:cs typeface="Lato"/>
                <a:sym typeface="Lato"/>
              </a:defRPr>
            </a:lvl2pPr>
            <a:lvl3pPr marL="1371600" marR="0" lvl="2" indent="-381000" algn="l" rtl="0">
              <a:lnSpc>
                <a:spcPct val="100000"/>
              </a:lnSpc>
              <a:spcBef>
                <a:spcPts val="48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55600" algn="l" rtl="0">
              <a:lnSpc>
                <a:spcPct val="100000"/>
              </a:lnSpc>
              <a:spcBef>
                <a:spcPts val="40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rtl="0">
              <a:lnSpc>
                <a:spcPct val="100000"/>
              </a:lnSpc>
              <a:spcBef>
                <a:spcPts val="40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37" name="Google Shape;37;p7"/>
          <p:cNvSpPr txBox="1">
            <a:spLocks noGrp="1"/>
          </p:cNvSpPr>
          <p:nvPr>
            <p:ph type="title"/>
          </p:nvPr>
        </p:nvSpPr>
        <p:spPr>
          <a:xfrm>
            <a:off x="623392" y="332656"/>
            <a:ext cx="6912768" cy="936104"/>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rgbClr val="72245A"/>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cxnSp>
        <p:nvCxnSpPr>
          <p:cNvPr id="38" name="Google Shape;38;p7"/>
          <p:cNvCxnSpPr/>
          <p:nvPr/>
        </p:nvCxnSpPr>
        <p:spPr>
          <a:xfrm>
            <a:off x="719403" y="1340768"/>
            <a:ext cx="1344149" cy="0"/>
          </a:xfrm>
          <a:prstGeom prst="straightConnector1">
            <a:avLst/>
          </a:prstGeom>
          <a:noFill/>
          <a:ln w="38100" cap="flat" cmpd="sng">
            <a:solidFill>
              <a:srgbClr val="D668BC"/>
            </a:solidFill>
            <a:prstDash val="solid"/>
            <a:round/>
            <a:headEnd type="none" w="sm" len="sm"/>
            <a:tailEnd type="none" w="sm" len="sm"/>
          </a:ln>
        </p:spPr>
      </p:cxnSp>
      <p:pic>
        <p:nvPicPr>
          <p:cNvPr id="39" name="Google Shape;39;p7" descr="coinnovate-logotyp-cmyk.jp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832303" y="332656"/>
            <a:ext cx="2753463" cy="54868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Rubrik och innehåll">
  <p:cSld name="2_Rubrik och innehåll">
    <p:spTree>
      <p:nvGrpSpPr>
        <p:cNvPr id="1" name="Shape 40"/>
        <p:cNvGrpSpPr/>
        <p:nvPr/>
      </p:nvGrpSpPr>
      <p:grpSpPr>
        <a:xfrm>
          <a:off x="0" y="0"/>
          <a:ext cx="0" cy="0"/>
          <a:chOff x="0" y="0"/>
          <a:chExt cx="0" cy="0"/>
        </a:xfrm>
      </p:grpSpPr>
      <p:sp>
        <p:nvSpPr>
          <p:cNvPr id="41" name="Google Shape;41;p8"/>
          <p:cNvSpPr>
            <a:spLocks noGrp="1"/>
          </p:cNvSpPr>
          <p:nvPr>
            <p:ph type="pic" idx="2"/>
          </p:nvPr>
        </p:nvSpPr>
        <p:spPr>
          <a:xfrm>
            <a:off x="13792" y="4920004"/>
            <a:ext cx="12192000" cy="1916832"/>
          </a:xfrm>
          <a:prstGeom prst="rect">
            <a:avLst/>
          </a:prstGeom>
          <a:noFill/>
          <a:ln>
            <a:noFill/>
          </a:ln>
        </p:spPr>
      </p:sp>
      <p:sp>
        <p:nvSpPr>
          <p:cNvPr id="42" name="Google Shape;42;p8"/>
          <p:cNvSpPr txBox="1">
            <a:spLocks noGrp="1"/>
          </p:cNvSpPr>
          <p:nvPr>
            <p:ph type="title"/>
          </p:nvPr>
        </p:nvSpPr>
        <p:spPr>
          <a:xfrm>
            <a:off x="623392" y="332656"/>
            <a:ext cx="6984776" cy="936104"/>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rgbClr val="72245A"/>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cxnSp>
        <p:nvCxnSpPr>
          <p:cNvPr id="43" name="Google Shape;43;p8"/>
          <p:cNvCxnSpPr/>
          <p:nvPr/>
        </p:nvCxnSpPr>
        <p:spPr>
          <a:xfrm rot="10800000" flipH="1">
            <a:off x="719403" y="1340768"/>
            <a:ext cx="1344149" cy="1"/>
          </a:xfrm>
          <a:prstGeom prst="straightConnector1">
            <a:avLst/>
          </a:prstGeom>
          <a:noFill/>
          <a:ln w="38100" cap="flat" cmpd="sng">
            <a:solidFill>
              <a:srgbClr val="5C9474"/>
            </a:solidFill>
            <a:prstDash val="solid"/>
            <a:round/>
            <a:headEnd type="none" w="sm" len="sm"/>
            <a:tailEnd type="none" w="sm" len="sm"/>
          </a:ln>
        </p:spPr>
      </p:cxnSp>
      <p:pic>
        <p:nvPicPr>
          <p:cNvPr id="44" name="Google Shape;44;p8" descr="coinnovate-logotyp-cmyk.jp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832303" y="332656"/>
            <a:ext cx="2753463" cy="548680"/>
          </a:xfrm>
          <a:prstGeom prst="rect">
            <a:avLst/>
          </a:prstGeom>
          <a:noFill/>
          <a:ln>
            <a:noFill/>
          </a:ln>
        </p:spPr>
      </p:pic>
      <p:sp>
        <p:nvSpPr>
          <p:cNvPr id="45" name="Google Shape;45;p8"/>
          <p:cNvSpPr txBox="1">
            <a:spLocks noGrp="1"/>
          </p:cNvSpPr>
          <p:nvPr>
            <p:ph type="body" idx="1"/>
          </p:nvPr>
        </p:nvSpPr>
        <p:spPr>
          <a:xfrm>
            <a:off x="1631504" y="1772816"/>
            <a:ext cx="8496944" cy="2520277"/>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rgbClr val="7C2342"/>
              </a:buClr>
              <a:buSzPts val="2000"/>
              <a:buFont typeface="Noto Sans Symbols"/>
              <a:buChar char="▪"/>
              <a:defRPr sz="2000" b="0" i="0" u="none" strike="noStrike" cap="none">
                <a:solidFill>
                  <a:schemeClr val="dk1"/>
                </a:solidFill>
                <a:latin typeface="Lato"/>
                <a:ea typeface="Lato"/>
                <a:cs typeface="Lato"/>
                <a:sym typeface="Lato"/>
              </a:defRPr>
            </a:lvl1pPr>
            <a:lvl2pPr marL="914400" marR="0" lvl="1" indent="-342900" algn="l" rtl="0">
              <a:lnSpc>
                <a:spcPct val="100000"/>
              </a:lnSpc>
              <a:spcBef>
                <a:spcPts val="360"/>
              </a:spcBef>
              <a:spcAft>
                <a:spcPts val="0"/>
              </a:spcAft>
              <a:buClr>
                <a:srgbClr val="72245A"/>
              </a:buClr>
              <a:buSzPts val="1800"/>
              <a:buFont typeface="Lato"/>
              <a:buChar char="–"/>
              <a:defRPr sz="1800" b="0" i="0" u="none" strike="noStrike" cap="none">
                <a:solidFill>
                  <a:schemeClr val="dk1"/>
                </a:solidFill>
                <a:latin typeface="Lato"/>
                <a:ea typeface="Lato"/>
                <a:cs typeface="Lato"/>
                <a:sym typeface="Lato"/>
              </a:defRPr>
            </a:lvl2pPr>
            <a:lvl3pPr marL="1371600" marR="0" lvl="2" indent="-381000" algn="l" rtl="0">
              <a:lnSpc>
                <a:spcPct val="100000"/>
              </a:lnSpc>
              <a:spcBef>
                <a:spcPts val="48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55600" algn="l" rtl="0">
              <a:lnSpc>
                <a:spcPct val="100000"/>
              </a:lnSpc>
              <a:spcBef>
                <a:spcPts val="40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rtl="0">
              <a:lnSpc>
                <a:spcPct val="100000"/>
              </a:lnSpc>
              <a:spcBef>
                <a:spcPts val="40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Rubrik och innehåll">
  <p:cSld name="4_Rubrik och innehåll">
    <p:spTree>
      <p:nvGrpSpPr>
        <p:cNvPr id="1" name="Shape 46"/>
        <p:cNvGrpSpPr/>
        <p:nvPr/>
      </p:nvGrpSpPr>
      <p:grpSpPr>
        <a:xfrm>
          <a:off x="0" y="0"/>
          <a:ext cx="0" cy="0"/>
          <a:chOff x="0" y="0"/>
          <a:chExt cx="0" cy="0"/>
        </a:xfrm>
      </p:grpSpPr>
      <p:sp>
        <p:nvSpPr>
          <p:cNvPr id="47" name="Google Shape;47;p9"/>
          <p:cNvSpPr txBox="1">
            <a:spLocks noGrp="1"/>
          </p:cNvSpPr>
          <p:nvPr>
            <p:ph type="body" idx="1"/>
          </p:nvPr>
        </p:nvSpPr>
        <p:spPr>
          <a:xfrm>
            <a:off x="1631504" y="2132856"/>
            <a:ext cx="8496944" cy="3672408"/>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rgbClr val="7C2342"/>
              </a:buClr>
              <a:buSzPts val="2000"/>
              <a:buFont typeface="Noto Sans Symbols"/>
              <a:buChar char="▪"/>
              <a:defRPr sz="2000" b="0" i="0" u="none" strike="noStrike" cap="none">
                <a:solidFill>
                  <a:schemeClr val="dk1"/>
                </a:solidFill>
                <a:latin typeface="Lato"/>
                <a:ea typeface="Lato"/>
                <a:cs typeface="Lato"/>
                <a:sym typeface="Lato"/>
              </a:defRPr>
            </a:lvl1pPr>
            <a:lvl2pPr marL="914400" marR="0" lvl="1" indent="-342900" algn="l" rtl="0">
              <a:lnSpc>
                <a:spcPct val="100000"/>
              </a:lnSpc>
              <a:spcBef>
                <a:spcPts val="360"/>
              </a:spcBef>
              <a:spcAft>
                <a:spcPts val="0"/>
              </a:spcAft>
              <a:buClr>
                <a:srgbClr val="72245A"/>
              </a:buClr>
              <a:buSzPts val="1800"/>
              <a:buFont typeface="Lato"/>
              <a:buChar char="–"/>
              <a:defRPr sz="1800" b="0" i="0" u="none" strike="noStrike" cap="none">
                <a:solidFill>
                  <a:schemeClr val="dk1"/>
                </a:solidFill>
                <a:latin typeface="Lato"/>
                <a:ea typeface="Lato"/>
                <a:cs typeface="Lato"/>
                <a:sym typeface="Lato"/>
              </a:defRPr>
            </a:lvl2pPr>
            <a:lvl3pPr marL="1371600" marR="0" lvl="2" indent="-381000" algn="l" rtl="0">
              <a:lnSpc>
                <a:spcPct val="100000"/>
              </a:lnSpc>
              <a:spcBef>
                <a:spcPts val="48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55600" algn="l" rtl="0">
              <a:lnSpc>
                <a:spcPct val="100000"/>
              </a:lnSpc>
              <a:spcBef>
                <a:spcPts val="40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rtl="0">
              <a:lnSpc>
                <a:spcPct val="100000"/>
              </a:lnSpc>
              <a:spcBef>
                <a:spcPts val="40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48" name="Google Shape;48;p9"/>
          <p:cNvSpPr txBox="1">
            <a:spLocks noGrp="1"/>
          </p:cNvSpPr>
          <p:nvPr>
            <p:ph type="title"/>
          </p:nvPr>
        </p:nvSpPr>
        <p:spPr>
          <a:xfrm>
            <a:off x="623392" y="332656"/>
            <a:ext cx="10972800" cy="936104"/>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rgbClr val="5C9474"/>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cxnSp>
        <p:nvCxnSpPr>
          <p:cNvPr id="49" name="Google Shape;49;p9"/>
          <p:cNvCxnSpPr/>
          <p:nvPr/>
        </p:nvCxnSpPr>
        <p:spPr>
          <a:xfrm>
            <a:off x="719403" y="1340768"/>
            <a:ext cx="1344149" cy="0"/>
          </a:xfrm>
          <a:prstGeom prst="straightConnector1">
            <a:avLst/>
          </a:prstGeom>
          <a:noFill/>
          <a:ln w="38100" cap="flat" cmpd="sng">
            <a:solidFill>
              <a:srgbClr val="72245A"/>
            </a:solidFill>
            <a:prstDash val="solid"/>
            <a:round/>
            <a:headEnd type="none" w="sm" len="sm"/>
            <a:tailEnd type="none" w="sm" len="sm"/>
          </a:ln>
        </p:spPr>
      </p:cxnSp>
      <p:pic>
        <p:nvPicPr>
          <p:cNvPr id="50" name="Google Shape;50;p9" descr="coinnovate-logotyp-cmyk.jp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832303" y="6021288"/>
            <a:ext cx="2753463" cy="548680"/>
          </a:xfrm>
          <a:prstGeom prst="rect">
            <a:avLst/>
          </a:prstGeom>
          <a:noFill/>
          <a:ln>
            <a:noFill/>
          </a:ln>
        </p:spPr>
      </p:pic>
      <p:pic>
        <p:nvPicPr>
          <p:cNvPr id="51" name="Google Shape;51;p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82096" y="6021288"/>
            <a:ext cx="2278522" cy="55423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6" name="Google Shape;56;g11e62b40c42_0_48"/>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91999" cy="5805264"/>
          </a:xfrm>
          <a:prstGeom prst="rect">
            <a:avLst/>
          </a:prstGeom>
          <a:noFill/>
          <a:ln>
            <a:noFill/>
          </a:ln>
        </p:spPr>
      </p:pic>
      <p:sp>
        <p:nvSpPr>
          <p:cNvPr id="57" name="Google Shape;57;g11e62b40c42_0_48"/>
          <p:cNvSpPr txBox="1">
            <a:spLocks noGrp="1"/>
          </p:cNvSpPr>
          <p:nvPr>
            <p:ph type="ctrTitle"/>
          </p:nvPr>
        </p:nvSpPr>
        <p:spPr>
          <a:xfrm>
            <a:off x="1103445" y="3995200"/>
            <a:ext cx="7488900" cy="1296000"/>
          </a:xfrm>
          <a:prstGeom prst="rect">
            <a:avLst/>
          </a:prstGeom>
          <a:gradFill>
            <a:gsLst>
              <a:gs pos="0">
                <a:srgbClr val="BFBFBF"/>
              </a:gs>
              <a:gs pos="100000">
                <a:srgbClr val="737373"/>
              </a:gs>
            </a:gsLst>
            <a:lin ang="5400012" scaled="0"/>
          </a:gra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Innovationsakademin: Att vidareutveckla idéer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g11e62b40c42_0_96"/>
          <p:cNvSpPr txBox="1">
            <a:spLocks noGrp="1"/>
          </p:cNvSpPr>
          <p:nvPr>
            <p:ph type="title"/>
          </p:nvPr>
        </p:nvSpPr>
        <p:spPr>
          <a:xfrm>
            <a:off x="623392" y="332656"/>
            <a:ext cx="10972800" cy="9360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sv-SE"/>
              <a:t>Att vidareutveckla idéer</a:t>
            </a:r>
            <a:endParaRPr/>
          </a:p>
        </p:txBody>
      </p:sp>
      <p:sp>
        <p:nvSpPr>
          <p:cNvPr id="64" name="Google Shape;64;g11e62b40c42_0_96"/>
          <p:cNvSpPr txBox="1">
            <a:spLocks noGrp="1"/>
          </p:cNvSpPr>
          <p:nvPr>
            <p:ph type="body" idx="1"/>
          </p:nvPr>
        </p:nvSpPr>
        <p:spPr>
          <a:xfrm>
            <a:off x="1631504" y="2132856"/>
            <a:ext cx="8496900" cy="36723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sv-SE"/>
              <a:t>När ni tagit fram ett antal idéer är det dags att välja ut och prioritera vilka ni ska gå vidare med just nu. Släng inga idéer, utan behåll dessa för att kunna återkomma till vid tillfälle. </a:t>
            </a:r>
            <a:endParaRPr/>
          </a:p>
          <a:p>
            <a:pPr marL="0" lvl="0" indent="0" algn="l" rtl="0">
              <a:spcBef>
                <a:spcPts val="400"/>
              </a:spcBef>
              <a:spcAft>
                <a:spcPts val="0"/>
              </a:spcAft>
              <a:buNone/>
            </a:pPr>
            <a:endParaRPr/>
          </a:p>
          <a:p>
            <a:pPr marL="0" lvl="0" indent="0" algn="l" rtl="0">
              <a:spcBef>
                <a:spcPts val="400"/>
              </a:spcBef>
              <a:spcAft>
                <a:spcPts val="0"/>
              </a:spcAft>
              <a:buNone/>
            </a:pPr>
            <a:r>
              <a:rPr lang="sv-SE"/>
              <a:t>Genom att använda denna övning värderar ni idéerna och sorterar in idéer i kategorier; de som är strategiskt viktiga, de som är enklare att genomföra, och de som är lite tokiga och kan utvecklas till något riktigt bra. </a:t>
            </a:r>
            <a:endParaRPr/>
          </a:p>
          <a:p>
            <a:pPr marL="0" lvl="0" indent="0" algn="l" rtl="0">
              <a:spcBef>
                <a:spcPts val="40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
          <p:cNvSpPr txBox="1">
            <a:spLocks noGrp="1"/>
          </p:cNvSpPr>
          <p:nvPr>
            <p:ph type="body" idx="1"/>
          </p:nvPr>
        </p:nvSpPr>
        <p:spPr>
          <a:xfrm>
            <a:off x="1020325" y="944612"/>
            <a:ext cx="6289031" cy="4968776"/>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1800"/>
              <a:buChar char="▪"/>
            </a:pPr>
            <a:r>
              <a:rPr lang="sv-SE" sz="1800" b="1" i="0" u="none" strike="noStrike">
                <a:solidFill>
                  <a:srgbClr val="000000"/>
                </a:solidFill>
                <a:latin typeface="Arial"/>
                <a:ea typeface="Arial"/>
                <a:cs typeface="Arial"/>
                <a:sym typeface="Arial"/>
              </a:rPr>
              <a:t>Strategiska stjärnor! </a:t>
            </a:r>
            <a:r>
              <a:rPr lang="sv-SE" sz="1800" b="0" i="0" u="none" strike="noStrike">
                <a:solidFill>
                  <a:srgbClr val="000000"/>
                </a:solidFill>
                <a:latin typeface="Arial"/>
                <a:ea typeface="Arial"/>
                <a:cs typeface="Arial"/>
                <a:sym typeface="Arial"/>
              </a:rPr>
              <a:t>Idéer av stor strategisk betydelse för organisationen. </a:t>
            </a:r>
            <a:r>
              <a:rPr lang="sv-SE" sz="1800" b="0" i="1" u="none" strike="noStrike">
                <a:solidFill>
                  <a:srgbClr val="000000"/>
                </a:solidFill>
                <a:latin typeface="Arial"/>
                <a:ea typeface="Arial"/>
                <a:cs typeface="Arial"/>
                <a:sym typeface="Arial"/>
              </a:rPr>
              <a:t>Rita en stjärna på idén!</a:t>
            </a:r>
            <a:endParaRPr/>
          </a:p>
          <a:p>
            <a:pPr marL="0" lvl="0" indent="0" algn="l" rtl="0">
              <a:lnSpc>
                <a:spcPct val="100000"/>
              </a:lnSpc>
              <a:spcBef>
                <a:spcPts val="0"/>
              </a:spcBef>
              <a:spcAft>
                <a:spcPts val="0"/>
              </a:spcAft>
              <a:buSzPts val="1800"/>
              <a:buNone/>
            </a:pPr>
            <a:endParaRPr sz="1800" b="1" i="0" u="none" strike="noStrike">
              <a:solidFill>
                <a:srgbClr val="0046AD"/>
              </a:solidFill>
              <a:latin typeface="Noto Sans Symbols"/>
              <a:ea typeface="Noto Sans Symbols"/>
              <a:cs typeface="Noto Sans Symbols"/>
              <a:sym typeface="Noto Sans Symbols"/>
            </a:endParaRPr>
          </a:p>
          <a:p>
            <a:pPr marL="342900" lvl="0" indent="-342900" algn="l" rtl="0">
              <a:lnSpc>
                <a:spcPct val="100000"/>
              </a:lnSpc>
              <a:spcBef>
                <a:spcPts val="480"/>
              </a:spcBef>
              <a:spcAft>
                <a:spcPts val="0"/>
              </a:spcAft>
              <a:buSzPts val="1800"/>
              <a:buChar char="▪"/>
            </a:pPr>
            <a:r>
              <a:rPr lang="sv-SE" sz="1800" b="1" i="0" u="none" strike="noStrike">
                <a:solidFill>
                  <a:srgbClr val="000000"/>
                </a:solidFill>
                <a:latin typeface="Arial"/>
                <a:ea typeface="Arial"/>
                <a:cs typeface="Arial"/>
                <a:sym typeface="Arial"/>
              </a:rPr>
              <a:t>Lågt hängande frukt! </a:t>
            </a:r>
            <a:r>
              <a:rPr lang="sv-SE" sz="1800" b="0" i="0" u="none" strike="noStrike">
                <a:solidFill>
                  <a:srgbClr val="000000"/>
                </a:solidFill>
                <a:latin typeface="Arial"/>
                <a:ea typeface="Arial"/>
                <a:cs typeface="Arial"/>
                <a:sym typeface="Arial"/>
              </a:rPr>
              <a:t>Förändringar/förbättringar som är lätta att genomföra och som spelar roll. </a:t>
            </a:r>
            <a:r>
              <a:rPr lang="sv-SE" sz="1800" b="0" i="1" u="none" strike="noStrike">
                <a:solidFill>
                  <a:srgbClr val="000000"/>
                </a:solidFill>
                <a:latin typeface="Arial"/>
                <a:ea typeface="Arial"/>
                <a:cs typeface="Arial"/>
                <a:sym typeface="Arial"/>
              </a:rPr>
              <a:t>Rita valfri frukt!</a:t>
            </a:r>
            <a:endParaRPr/>
          </a:p>
          <a:p>
            <a:pPr marL="0" lvl="0" indent="0" algn="l" rtl="0">
              <a:lnSpc>
                <a:spcPct val="100000"/>
              </a:lnSpc>
              <a:spcBef>
                <a:spcPts val="480"/>
              </a:spcBef>
              <a:spcAft>
                <a:spcPts val="0"/>
              </a:spcAft>
              <a:buSzPts val="1800"/>
              <a:buNone/>
            </a:pPr>
            <a:endParaRPr sz="1800" b="1" i="0" u="none" strike="noStrike">
              <a:solidFill>
                <a:srgbClr val="0046AD"/>
              </a:solidFill>
              <a:latin typeface="Noto Sans Symbols"/>
              <a:ea typeface="Noto Sans Symbols"/>
              <a:cs typeface="Noto Sans Symbols"/>
              <a:sym typeface="Noto Sans Symbols"/>
            </a:endParaRPr>
          </a:p>
          <a:p>
            <a:pPr marL="342900" lvl="0" indent="-342900" algn="l" rtl="0">
              <a:lnSpc>
                <a:spcPct val="100000"/>
              </a:lnSpc>
              <a:spcBef>
                <a:spcPts val="480"/>
              </a:spcBef>
              <a:spcAft>
                <a:spcPts val="0"/>
              </a:spcAft>
              <a:buSzPts val="1800"/>
              <a:buChar char="▪"/>
            </a:pPr>
            <a:r>
              <a:rPr lang="sv-SE" sz="1800" b="1" i="0" u="none" strike="noStrike">
                <a:solidFill>
                  <a:srgbClr val="000000"/>
                </a:solidFill>
                <a:latin typeface="Arial"/>
                <a:ea typeface="Arial"/>
                <a:cs typeface="Arial"/>
                <a:sym typeface="Arial"/>
              </a:rPr>
              <a:t>Oslipade diamanter! </a:t>
            </a:r>
            <a:r>
              <a:rPr lang="sv-SE" sz="1800" b="0" i="0" u="none" strike="noStrike">
                <a:solidFill>
                  <a:srgbClr val="000000"/>
                </a:solidFill>
                <a:latin typeface="Arial"/>
                <a:ea typeface="Arial"/>
                <a:cs typeface="Arial"/>
                <a:sym typeface="Arial"/>
              </a:rPr>
              <a:t>Tokigt, roligt, kanske helt rubbat? Kan kanske slipas till något riktigt bra?! </a:t>
            </a:r>
            <a:r>
              <a:rPr lang="sv-SE" sz="1800" b="0" i="1" u="none" strike="noStrike">
                <a:solidFill>
                  <a:srgbClr val="000000"/>
                </a:solidFill>
                <a:latin typeface="Arial"/>
                <a:ea typeface="Arial"/>
                <a:cs typeface="Arial"/>
                <a:sym typeface="Arial"/>
              </a:rPr>
              <a:t>Rita en stenbit!</a:t>
            </a:r>
            <a:br>
              <a:rPr lang="sv-SE" b="0"/>
            </a:br>
            <a:br>
              <a:rPr lang="sv-SE" b="0"/>
            </a:br>
            <a:br>
              <a:rPr lang="sv-SE" b="0"/>
            </a:br>
            <a:r>
              <a:rPr lang="sv-SE" sz="1800" b="0" i="1" u="none" strike="noStrike">
                <a:solidFill>
                  <a:srgbClr val="000000"/>
                </a:solidFill>
                <a:latin typeface="Arial"/>
                <a:ea typeface="Arial"/>
                <a:cs typeface="Arial"/>
                <a:sym typeface="Arial"/>
              </a:rPr>
              <a:t>En idé kan bära en, två eller tre av dessa egenskaper!</a:t>
            </a:r>
            <a:endParaRPr sz="1800" b="0" i="1" u="none" strike="noStrike">
              <a:solidFill>
                <a:srgbClr val="0046AD"/>
              </a:solidFill>
              <a:latin typeface="Noto Sans Symbols"/>
              <a:ea typeface="Noto Sans Symbols"/>
              <a:cs typeface="Noto Sans Symbols"/>
              <a:sym typeface="Noto Sans Symbols"/>
            </a:endParaRPr>
          </a:p>
        </p:txBody>
      </p:sp>
      <p:sp>
        <p:nvSpPr>
          <p:cNvPr id="70" name="Google Shape;70;p1"/>
          <p:cNvSpPr txBox="1">
            <a:spLocks noGrp="1"/>
          </p:cNvSpPr>
          <p:nvPr>
            <p:ph type="title"/>
          </p:nvPr>
        </p:nvSpPr>
        <p:spPr>
          <a:xfrm>
            <a:off x="8169762" y="836712"/>
            <a:ext cx="3820683"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sv-SE">
                <a:solidFill>
                  <a:schemeClr val="lt1"/>
                </a:solidFill>
              </a:rPr>
              <a:t>Att värdera idéer</a:t>
            </a:r>
            <a:endParaRPr>
              <a:solidFill>
                <a:schemeClr val="lt1"/>
              </a:solidFill>
            </a:endParaRPr>
          </a:p>
        </p:txBody>
      </p:sp>
      <p:pic>
        <p:nvPicPr>
          <p:cNvPr id="71" name="Google Shape;71;p1" descr="En bild som visar vin, flera&#10;&#10;Automatiskt genererad beskrivning"/>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7968209" y="0"/>
            <a:ext cx="4223791" cy="6858000"/>
          </a:xfrm>
          <a:prstGeom prst="rect">
            <a:avLst/>
          </a:prstGeom>
          <a:noFill/>
          <a:ln>
            <a:noFill/>
          </a:ln>
        </p:spPr>
      </p:pic>
    </p:spTree>
  </p:cSld>
  <p:clrMapOvr>
    <a:masterClrMapping/>
  </p:clrMapOvr>
</p:sld>
</file>

<file path=ppt/theme/theme1.xml><?xml version="1.0" encoding="utf-8"?>
<a:theme xmlns:a="http://schemas.openxmlformats.org/drawingml/2006/main" name="Coinnovate ppt-mall">
  <a:themeElements>
    <a:clrScheme name="Standardformgivnin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170</Words>
  <Application>Microsoft Office PowerPoint</Application>
  <PresentationFormat>Bredbild</PresentationFormat>
  <Paragraphs>12</Paragraphs>
  <Slides>3</Slides>
  <Notes>3</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3</vt:i4>
      </vt:variant>
    </vt:vector>
  </HeadingPairs>
  <TitlesOfParts>
    <vt:vector size="9" baseType="lpstr">
      <vt:lpstr>Lato</vt:lpstr>
      <vt:lpstr>Times New Roman</vt:lpstr>
      <vt:lpstr>Calibri</vt:lpstr>
      <vt:lpstr>Arial</vt:lpstr>
      <vt:lpstr>Noto Sans Symbols</vt:lpstr>
      <vt:lpstr>Coinnovate ppt-mall</vt:lpstr>
      <vt:lpstr>Innovationsakademin: Att vidareutveckla idéer</vt:lpstr>
      <vt:lpstr>Att vidareutveckla idéer</vt:lpstr>
      <vt:lpstr>Att värdera idéer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Innovationsakademin: Att vidareutveckla idéer</dc:title>
  <dc:creator>Bodil Sandén</dc:creator>
  <cp:lastModifiedBy>Lisa Johnsson</cp:lastModifiedBy>
  <cp:revision>1</cp:revision>
  <dcterms:created xsi:type="dcterms:W3CDTF">2022-03-08T17:56:32Z</dcterms:created>
  <dcterms:modified xsi:type="dcterms:W3CDTF">2022-03-23T13:22:24Z</dcterms:modified>
</cp:coreProperties>
</file>