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188595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4">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xb7dLTwIjQpgStuAwLiN2/EB2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FFEB77-15A0-4DF0-A85D-1F989EC92F74}">
  <a:tblStyle styleId="{37FFEB77-15A0-4DF0-A85D-1F989EC92F74}" styleName="Table_0">
    <a:wholeTbl>
      <a:tcTxStyle b="off" i="off">
        <a:font>
          <a:latin typeface="FarnhamText Regular"/>
          <a:ea typeface="FarnhamText Regular"/>
          <a:cs typeface="FarnhamText Regular"/>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2164"/>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sv-SE"/>
          </a:p>
          <a:p>
            <a:pPr marL="0" lvl="0" indent="0" algn="l" rtl="0">
              <a:spcBef>
                <a:spcPts val="0"/>
              </a:spcBef>
              <a:spcAft>
                <a:spcPts val="0"/>
              </a:spcAft>
              <a:buNone/>
            </a:pPr>
            <a:endParaRPr dirty="0"/>
          </a:p>
          <a:p>
            <a:pPr marL="0" lvl="0" indent="0" algn="l" rtl="0">
              <a:spcBef>
                <a:spcPts val="0"/>
              </a:spcBef>
              <a:spcAft>
                <a:spcPts val="0"/>
              </a:spcAft>
              <a:buNone/>
            </a:pPr>
            <a:r>
              <a:rPr lang="sv-SE" dirty="0"/>
              <a:t>De viktigaste frågorna att besvara är: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sv-SE" dirty="0"/>
              <a:t>Vilka är era huvudintressenter – de som ställer krav på er, som ni ska leverera någonting till?</a:t>
            </a:r>
            <a:endParaRPr dirty="0"/>
          </a:p>
          <a:p>
            <a:pPr marL="0" lvl="0" indent="0" algn="l" rtl="0">
              <a:spcBef>
                <a:spcPts val="0"/>
              </a:spcBef>
              <a:spcAft>
                <a:spcPts val="0"/>
              </a:spcAft>
              <a:buNone/>
            </a:pPr>
            <a:r>
              <a:rPr lang="sv-SE" dirty="0"/>
              <a:t>Vad har era huvudintressenter för behov, vad är det de vill ha av er? Vad vill ni ha av dem?</a:t>
            </a:r>
            <a:endParaRPr dirty="0"/>
          </a:p>
          <a:p>
            <a:pPr marL="0" lvl="0" indent="0" algn="l" rtl="0">
              <a:spcBef>
                <a:spcPts val="0"/>
              </a:spcBef>
              <a:spcAft>
                <a:spcPts val="0"/>
              </a:spcAft>
              <a:buNone/>
            </a:pPr>
            <a:r>
              <a:rPr lang="sv-SE" dirty="0"/>
              <a:t>Vilka är era leverantörer – de intressenter ni ställer krav på?</a:t>
            </a:r>
            <a:endParaRPr dirty="0"/>
          </a:p>
          <a:p>
            <a:pPr marL="0" lvl="0" indent="0" algn="l" rtl="0">
              <a:spcBef>
                <a:spcPts val="0"/>
              </a:spcBef>
              <a:spcAft>
                <a:spcPts val="0"/>
              </a:spcAft>
              <a:buNone/>
            </a:pPr>
            <a:r>
              <a:rPr lang="sv-SE" dirty="0"/>
              <a:t>Vad vill ni ha av era leverantörer och vad vill de ha av 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6"/>
        <p:cNvGrpSpPr/>
        <p:nvPr/>
      </p:nvGrpSpPr>
      <p:grpSpPr>
        <a:xfrm>
          <a:off x="0" y="0"/>
          <a:ext cx="0" cy="0"/>
          <a:chOff x="0" y="0"/>
          <a:chExt cx="0" cy="0"/>
        </a:xfrm>
      </p:grpSpPr>
      <p:sp>
        <p:nvSpPr>
          <p:cNvPr id="17" name="Google Shape;17;p11"/>
          <p:cNvSpPr/>
          <p:nvPr/>
        </p:nvSpPr>
        <p:spPr>
          <a:xfrm>
            <a:off x="0" y="0"/>
            <a:ext cx="9144000" cy="3955852"/>
          </a:xfrm>
          <a:prstGeom prst="rect">
            <a:avLst/>
          </a:prstGeom>
          <a:solidFill>
            <a:srgbClr val="157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75" b="0" i="0" u="none" strike="noStrike" cap="none">
              <a:solidFill>
                <a:schemeClr val="lt1"/>
              </a:solidFill>
              <a:latin typeface="Arial"/>
              <a:ea typeface="Arial"/>
              <a:cs typeface="Arial"/>
              <a:sym typeface="Arial"/>
            </a:endParaRPr>
          </a:p>
        </p:txBody>
      </p:sp>
      <p:sp>
        <p:nvSpPr>
          <p:cNvPr id="18" name="Google Shape;18;p11"/>
          <p:cNvSpPr>
            <a:spLocks noGrp="1"/>
          </p:cNvSpPr>
          <p:nvPr>
            <p:ph type="pic" idx="2"/>
          </p:nvPr>
        </p:nvSpPr>
        <p:spPr>
          <a:xfrm>
            <a:off x="0" y="0"/>
            <a:ext cx="9144000" cy="3956051"/>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595959"/>
              </a:buClr>
              <a:buSzPts val="2400"/>
              <a:buFont typeface="Arial"/>
              <a:buNone/>
              <a:defRPr sz="2400" b="0" i="0" u="none" strike="noStrike" cap="none">
                <a:solidFill>
                  <a:srgbClr val="595959"/>
                </a:solidFill>
                <a:latin typeface="Arial"/>
                <a:ea typeface="Arial"/>
                <a:cs typeface="Arial"/>
                <a:sym typeface="Arial"/>
              </a:defRPr>
            </a:lvl1pPr>
            <a:lvl2pPr marR="0" lvl="1"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2pPr>
            <a:lvl3pPr marR="0" lvl="2" algn="l" rtl="0">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3pPr>
            <a:lvl4pPr marR="0" lvl="3"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4pPr>
            <a:lvl5pPr marR="0" lvl="4"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11"/>
          <p:cNvSpPr txBox="1">
            <a:spLocks noGrp="1"/>
          </p:cNvSpPr>
          <p:nvPr>
            <p:ph type="body" idx="1"/>
          </p:nvPr>
        </p:nvSpPr>
        <p:spPr>
          <a:xfrm>
            <a:off x="477044" y="1364426"/>
            <a:ext cx="4413933" cy="1323380"/>
          </a:xfrm>
          <a:prstGeom prst="rect">
            <a:avLst/>
          </a:prstGeom>
          <a:noFill/>
          <a:ln>
            <a:noFill/>
          </a:ln>
        </p:spPr>
        <p:txBody>
          <a:bodyPr spcFirstLastPara="1" wrap="square" lIns="91425" tIns="45700" rIns="91425" bIns="45700" anchor="b" anchorCtr="0">
            <a:normAutofit/>
          </a:bodyPr>
          <a:lstStyle>
            <a:lvl1pPr marL="457200" lvl="0" indent="-228600" algn="l">
              <a:spcBef>
                <a:spcPts val="720"/>
              </a:spcBef>
              <a:spcAft>
                <a:spcPts val="0"/>
              </a:spcAft>
              <a:buClr>
                <a:srgbClr val="FFFFFF"/>
              </a:buClr>
              <a:buSzPts val="3600"/>
              <a:buNone/>
              <a:defRPr sz="3600" b="1">
                <a:solidFill>
                  <a:srgbClr val="FFFFFF"/>
                </a:solidFill>
                <a:latin typeface="Arial"/>
                <a:ea typeface="Arial"/>
                <a:cs typeface="Arial"/>
                <a:sym typeface="Arial"/>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1"/>
          <p:cNvSpPr txBox="1">
            <a:spLocks noGrp="1"/>
          </p:cNvSpPr>
          <p:nvPr>
            <p:ph type="body" idx="3"/>
          </p:nvPr>
        </p:nvSpPr>
        <p:spPr>
          <a:xfrm>
            <a:off x="477044" y="2901502"/>
            <a:ext cx="3455212" cy="644723"/>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FFFDFF"/>
              </a:buClr>
              <a:buSzPts val="2000"/>
              <a:buNone/>
              <a:defRPr sz="2000">
                <a:solidFill>
                  <a:srgbClr val="FFFDFF"/>
                </a:solidFill>
                <a:latin typeface="Arial"/>
                <a:ea typeface="Arial"/>
                <a:cs typeface="Arial"/>
                <a:sym typeface="Arial"/>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only">
  <p:cSld name="Heading only">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554183" y="322731"/>
            <a:ext cx="8035636" cy="63537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7723636" y="214314"/>
            <a:ext cx="865620" cy="201706"/>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825">
                <a:solidFill>
                  <a:srgbClr val="000000"/>
                </a:solidFill>
                <a:latin typeface="Open Sans"/>
                <a:ea typeface="Open Sans"/>
                <a:cs typeface="Open Sans"/>
                <a:sym typeface="Open Sans"/>
              </a:defRPr>
            </a:lvl1pPr>
            <a:lvl2pPr marL="0" lvl="1" indent="0" algn="r">
              <a:spcBef>
                <a:spcPts val="0"/>
              </a:spcBef>
              <a:buNone/>
              <a:defRPr sz="825">
                <a:solidFill>
                  <a:srgbClr val="000000"/>
                </a:solidFill>
                <a:latin typeface="Open Sans"/>
                <a:ea typeface="Open Sans"/>
                <a:cs typeface="Open Sans"/>
                <a:sym typeface="Open Sans"/>
              </a:defRPr>
            </a:lvl2pPr>
            <a:lvl3pPr marL="0" lvl="2" indent="0" algn="r">
              <a:spcBef>
                <a:spcPts val="0"/>
              </a:spcBef>
              <a:buNone/>
              <a:defRPr sz="825">
                <a:solidFill>
                  <a:srgbClr val="000000"/>
                </a:solidFill>
                <a:latin typeface="Open Sans"/>
                <a:ea typeface="Open Sans"/>
                <a:cs typeface="Open Sans"/>
                <a:sym typeface="Open Sans"/>
              </a:defRPr>
            </a:lvl3pPr>
            <a:lvl4pPr marL="0" lvl="3" indent="0" algn="r">
              <a:spcBef>
                <a:spcPts val="0"/>
              </a:spcBef>
              <a:buNone/>
              <a:defRPr sz="825">
                <a:solidFill>
                  <a:srgbClr val="000000"/>
                </a:solidFill>
                <a:latin typeface="Open Sans"/>
                <a:ea typeface="Open Sans"/>
                <a:cs typeface="Open Sans"/>
                <a:sym typeface="Open Sans"/>
              </a:defRPr>
            </a:lvl4pPr>
            <a:lvl5pPr marL="0" lvl="4" indent="0" algn="r">
              <a:spcBef>
                <a:spcPts val="0"/>
              </a:spcBef>
              <a:buNone/>
              <a:defRPr sz="825">
                <a:solidFill>
                  <a:srgbClr val="000000"/>
                </a:solidFill>
                <a:latin typeface="Open Sans"/>
                <a:ea typeface="Open Sans"/>
                <a:cs typeface="Open Sans"/>
                <a:sym typeface="Open Sans"/>
              </a:defRPr>
            </a:lvl5pPr>
            <a:lvl6pPr marL="0" lvl="5" indent="0" algn="r">
              <a:spcBef>
                <a:spcPts val="0"/>
              </a:spcBef>
              <a:buNone/>
              <a:defRPr sz="825">
                <a:solidFill>
                  <a:srgbClr val="000000"/>
                </a:solidFill>
                <a:latin typeface="Open Sans"/>
                <a:ea typeface="Open Sans"/>
                <a:cs typeface="Open Sans"/>
                <a:sym typeface="Open Sans"/>
              </a:defRPr>
            </a:lvl6pPr>
            <a:lvl7pPr marL="0" lvl="6" indent="0" algn="r">
              <a:spcBef>
                <a:spcPts val="0"/>
              </a:spcBef>
              <a:buNone/>
              <a:defRPr sz="825">
                <a:solidFill>
                  <a:srgbClr val="000000"/>
                </a:solidFill>
                <a:latin typeface="Open Sans"/>
                <a:ea typeface="Open Sans"/>
                <a:cs typeface="Open Sans"/>
                <a:sym typeface="Open Sans"/>
              </a:defRPr>
            </a:lvl7pPr>
            <a:lvl8pPr marL="0" lvl="7" indent="0" algn="r">
              <a:spcBef>
                <a:spcPts val="0"/>
              </a:spcBef>
              <a:buNone/>
              <a:defRPr sz="825">
                <a:solidFill>
                  <a:srgbClr val="000000"/>
                </a:solidFill>
                <a:latin typeface="Open Sans"/>
                <a:ea typeface="Open Sans"/>
                <a:cs typeface="Open Sans"/>
                <a:sym typeface="Open Sans"/>
              </a:defRPr>
            </a:lvl8pPr>
            <a:lvl9pPr marL="0" lvl="8" indent="0" algn="r">
              <a:spcBef>
                <a:spcPts val="0"/>
              </a:spcBef>
              <a:buNone/>
              <a:defRPr sz="825">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
        <p:nvSpPr>
          <p:cNvPr id="72" name="Google Shape;72;p20"/>
          <p:cNvSpPr txBox="1">
            <a:spLocks noGrp="1"/>
          </p:cNvSpPr>
          <p:nvPr>
            <p:ph type="ftr" idx="11"/>
          </p:nvPr>
        </p:nvSpPr>
        <p:spPr>
          <a:xfrm>
            <a:off x="552450" y="4599675"/>
            <a:ext cx="5695950" cy="229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508001" y="2025651"/>
            <a:ext cx="6447501" cy="13699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95959"/>
              </a:buClr>
              <a:buSzPts val="3000"/>
              <a:buFont typeface="Arial"/>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508001" y="3395586"/>
            <a:ext cx="6447501" cy="645300"/>
          </a:xfrm>
          <a:prstGeom prst="rect">
            <a:avLst/>
          </a:prstGeom>
          <a:noFill/>
          <a:ln>
            <a:noFill/>
          </a:ln>
        </p:spPr>
        <p:txBody>
          <a:bodyPr spcFirstLastPara="1" wrap="square" lIns="91425" tIns="45700" rIns="91425" bIns="45700" anchor="t" anchorCtr="0">
            <a:normAutofit/>
          </a:bodyPr>
          <a:lstStyle>
            <a:lvl1pPr marL="457200" lvl="0" indent="-228600" algn="l">
              <a:spcBef>
                <a:spcPts val="300"/>
              </a:spcBef>
              <a:spcAft>
                <a:spcPts val="0"/>
              </a:spcAft>
              <a:buClr>
                <a:srgbClr val="7F7F7F"/>
              </a:buClr>
              <a:buSzPts val="1500"/>
              <a:buNone/>
              <a:defRPr sz="1500">
                <a:solidFill>
                  <a:srgbClr val="7F7F7F"/>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76" name="Google Shape;76;p21"/>
          <p:cNvSpPr txBox="1">
            <a:spLocks noGrp="1"/>
          </p:cNvSpPr>
          <p:nvPr>
            <p:ph type="dt" idx="10"/>
          </p:nvPr>
        </p:nvSpPr>
        <p:spPr>
          <a:xfrm>
            <a:off x="457200" y="4672127"/>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3124200" y="4672127"/>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6553200" y="4672127"/>
            <a:ext cx="51493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ing, picture and content 2">
  <p:cSld name="Heading, picture and content 2">
    <p:spTree>
      <p:nvGrpSpPr>
        <p:cNvPr id="1" name="Shape 79"/>
        <p:cNvGrpSpPr/>
        <p:nvPr/>
      </p:nvGrpSpPr>
      <p:grpSpPr>
        <a:xfrm>
          <a:off x="0" y="0"/>
          <a:ext cx="0" cy="0"/>
          <a:chOff x="0" y="0"/>
          <a:chExt cx="0" cy="0"/>
        </a:xfrm>
      </p:grpSpPr>
      <p:sp>
        <p:nvSpPr>
          <p:cNvPr id="80" name="Google Shape;80;p22"/>
          <p:cNvSpPr>
            <a:spLocks noGrp="1"/>
          </p:cNvSpPr>
          <p:nvPr>
            <p:ph type="pic" idx="2"/>
          </p:nvPr>
        </p:nvSpPr>
        <p:spPr>
          <a:xfrm>
            <a:off x="2" y="1512796"/>
            <a:ext cx="4056611" cy="3645113"/>
          </a:xfrm>
          <a:prstGeom prst="rect">
            <a:avLst/>
          </a:prstGeom>
          <a:solidFill>
            <a:schemeClr val="dk2"/>
          </a:solid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2pPr>
            <a:lvl3pPr marR="0" lvl="2" algn="l" rtl="0">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3pPr>
            <a:lvl4pPr marR="0" lvl="3"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4pPr>
            <a:lvl5pPr marR="0" lvl="4"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22"/>
          <p:cNvSpPr txBox="1">
            <a:spLocks noGrp="1"/>
          </p:cNvSpPr>
          <p:nvPr>
            <p:ph type="title"/>
          </p:nvPr>
        </p:nvSpPr>
        <p:spPr>
          <a:xfrm>
            <a:off x="554183" y="322731"/>
            <a:ext cx="8035636" cy="63537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a:spLocks noGrp="1"/>
          </p:cNvSpPr>
          <p:nvPr>
            <p:ph type="body" idx="1"/>
          </p:nvPr>
        </p:nvSpPr>
        <p:spPr>
          <a:xfrm>
            <a:off x="2900797" y="1008530"/>
            <a:ext cx="5689023" cy="3176868"/>
          </a:xfrm>
          <a:prstGeom prst="snip1Rect">
            <a:avLst>
              <a:gd name="adj" fmla="val 16667"/>
            </a:avLst>
          </a:prstGeom>
          <a:solidFill>
            <a:schemeClr val="lt2">
              <a:alpha val="84705"/>
            </a:schemeClr>
          </a:solidFill>
          <a:ln>
            <a:noFill/>
          </a:ln>
        </p:spPr>
        <p:txBody>
          <a:bodyPr spcFirstLastPara="1" wrap="square" lIns="290750" tIns="96900" rIns="91425" bIns="45700" anchor="t" anchorCtr="0">
            <a:normAutofit/>
          </a:bodyPr>
          <a:lstStyle>
            <a:lvl1pPr marL="457200" lvl="0" indent="-381000" algn="l">
              <a:spcBef>
                <a:spcPts val="480"/>
              </a:spcBef>
              <a:spcAft>
                <a:spcPts val="0"/>
              </a:spcAft>
              <a:buClr>
                <a:schemeClr val="dk1"/>
              </a:buClr>
              <a:buSzPts val="2400"/>
              <a:buFont typeface="Noto Sans Symbols"/>
              <a:buChar char="🡪"/>
              <a:defRPr b="1">
                <a:solidFill>
                  <a:schemeClr val="accent6"/>
                </a:solidFill>
              </a:defRPr>
            </a:lvl1pPr>
            <a:lvl2pPr marL="914400" lvl="1" indent="-355600" algn="l">
              <a:spcBef>
                <a:spcPts val="400"/>
              </a:spcBef>
              <a:spcAft>
                <a:spcPts val="0"/>
              </a:spcAft>
              <a:buClr>
                <a:schemeClr val="accent6"/>
              </a:buClr>
              <a:buSzPts val="2000"/>
              <a:buFont typeface="Noto Sans Symbols"/>
              <a:buChar char="▪"/>
              <a:defRPr>
                <a:solidFill>
                  <a:schemeClr val="accent6"/>
                </a:solidFill>
              </a:defRPr>
            </a:lvl2pPr>
            <a:lvl3pPr marL="1371600" lvl="2" indent="-342900" algn="l">
              <a:spcBef>
                <a:spcPts val="360"/>
              </a:spcBef>
              <a:spcAft>
                <a:spcPts val="0"/>
              </a:spcAft>
              <a:buClr>
                <a:schemeClr val="accent6"/>
              </a:buClr>
              <a:buSzPts val="1800"/>
              <a:buFont typeface="Courier New"/>
              <a:buChar char="-"/>
              <a:defRPr>
                <a:solidFill>
                  <a:schemeClr val="accent6"/>
                </a:solidFill>
              </a:defRPr>
            </a:lvl3pPr>
            <a:lvl4pPr marL="1828800" lvl="3" indent="-320039" algn="l">
              <a:spcBef>
                <a:spcPts val="320"/>
              </a:spcBef>
              <a:spcAft>
                <a:spcPts val="0"/>
              </a:spcAft>
              <a:buClr>
                <a:schemeClr val="accent6"/>
              </a:buClr>
              <a:buSzPts val="1440"/>
              <a:buFont typeface="Noto Sans Symbols"/>
              <a:buChar char="⬥"/>
              <a:defRPr>
                <a:solidFill>
                  <a:schemeClr val="accent6"/>
                </a:solidFill>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ftr" idx="11"/>
          </p:nvPr>
        </p:nvSpPr>
        <p:spPr>
          <a:xfrm>
            <a:off x="3124200" y="4599675"/>
            <a:ext cx="3581400" cy="229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7723636" y="214314"/>
            <a:ext cx="865620" cy="201706"/>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825">
                <a:solidFill>
                  <a:srgbClr val="000000"/>
                </a:solidFill>
                <a:latin typeface="Open Sans"/>
                <a:ea typeface="Open Sans"/>
                <a:cs typeface="Open Sans"/>
                <a:sym typeface="Open Sans"/>
              </a:defRPr>
            </a:lvl1pPr>
            <a:lvl2pPr marL="0" lvl="1" indent="0" algn="r">
              <a:spcBef>
                <a:spcPts val="0"/>
              </a:spcBef>
              <a:buNone/>
              <a:defRPr sz="825">
                <a:solidFill>
                  <a:srgbClr val="000000"/>
                </a:solidFill>
                <a:latin typeface="Open Sans"/>
                <a:ea typeface="Open Sans"/>
                <a:cs typeface="Open Sans"/>
                <a:sym typeface="Open Sans"/>
              </a:defRPr>
            </a:lvl2pPr>
            <a:lvl3pPr marL="0" lvl="2" indent="0" algn="r">
              <a:spcBef>
                <a:spcPts val="0"/>
              </a:spcBef>
              <a:buNone/>
              <a:defRPr sz="825">
                <a:solidFill>
                  <a:srgbClr val="000000"/>
                </a:solidFill>
                <a:latin typeface="Open Sans"/>
                <a:ea typeface="Open Sans"/>
                <a:cs typeface="Open Sans"/>
                <a:sym typeface="Open Sans"/>
              </a:defRPr>
            </a:lvl3pPr>
            <a:lvl4pPr marL="0" lvl="3" indent="0" algn="r">
              <a:spcBef>
                <a:spcPts val="0"/>
              </a:spcBef>
              <a:buNone/>
              <a:defRPr sz="825">
                <a:solidFill>
                  <a:srgbClr val="000000"/>
                </a:solidFill>
                <a:latin typeface="Open Sans"/>
                <a:ea typeface="Open Sans"/>
                <a:cs typeface="Open Sans"/>
                <a:sym typeface="Open Sans"/>
              </a:defRPr>
            </a:lvl4pPr>
            <a:lvl5pPr marL="0" lvl="4" indent="0" algn="r">
              <a:spcBef>
                <a:spcPts val="0"/>
              </a:spcBef>
              <a:buNone/>
              <a:defRPr sz="825">
                <a:solidFill>
                  <a:srgbClr val="000000"/>
                </a:solidFill>
                <a:latin typeface="Open Sans"/>
                <a:ea typeface="Open Sans"/>
                <a:cs typeface="Open Sans"/>
                <a:sym typeface="Open Sans"/>
              </a:defRPr>
            </a:lvl5pPr>
            <a:lvl6pPr marL="0" lvl="5" indent="0" algn="r">
              <a:spcBef>
                <a:spcPts val="0"/>
              </a:spcBef>
              <a:buNone/>
              <a:defRPr sz="825">
                <a:solidFill>
                  <a:srgbClr val="000000"/>
                </a:solidFill>
                <a:latin typeface="Open Sans"/>
                <a:ea typeface="Open Sans"/>
                <a:cs typeface="Open Sans"/>
                <a:sym typeface="Open Sans"/>
              </a:defRPr>
            </a:lvl6pPr>
            <a:lvl7pPr marL="0" lvl="6" indent="0" algn="r">
              <a:spcBef>
                <a:spcPts val="0"/>
              </a:spcBef>
              <a:buNone/>
              <a:defRPr sz="825">
                <a:solidFill>
                  <a:srgbClr val="000000"/>
                </a:solidFill>
                <a:latin typeface="Open Sans"/>
                <a:ea typeface="Open Sans"/>
                <a:cs typeface="Open Sans"/>
                <a:sym typeface="Open Sans"/>
              </a:defRPr>
            </a:lvl7pPr>
            <a:lvl8pPr marL="0" lvl="7" indent="0" algn="r">
              <a:spcBef>
                <a:spcPts val="0"/>
              </a:spcBef>
              <a:buNone/>
              <a:defRPr sz="825">
                <a:solidFill>
                  <a:srgbClr val="000000"/>
                </a:solidFill>
                <a:latin typeface="Open Sans"/>
                <a:ea typeface="Open Sans"/>
                <a:cs typeface="Open Sans"/>
                <a:sym typeface="Open Sans"/>
              </a:defRPr>
            </a:lvl8pPr>
            <a:lvl9pPr marL="0" lvl="8" indent="0" algn="r">
              <a:spcBef>
                <a:spcPts val="0"/>
              </a:spcBef>
              <a:buNone/>
              <a:defRPr sz="825">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27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23"/>
          <p:cNvSpPr txBox="1">
            <a:spLocks noGrp="1"/>
          </p:cNvSpPr>
          <p:nvPr>
            <p:ph type="dt" idx="10"/>
          </p:nvPr>
        </p:nvSpPr>
        <p:spPr>
          <a:xfrm>
            <a:off x="457200" y="4672127"/>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3"/>
          <p:cNvSpPr txBox="1">
            <a:spLocks noGrp="1"/>
          </p:cNvSpPr>
          <p:nvPr>
            <p:ph type="ftr" idx="11"/>
          </p:nvPr>
        </p:nvSpPr>
        <p:spPr>
          <a:xfrm>
            <a:off x="3124200" y="4672127"/>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3"/>
          <p:cNvSpPr txBox="1">
            <a:spLocks noGrp="1"/>
          </p:cNvSpPr>
          <p:nvPr>
            <p:ph type="sldNum" idx="12"/>
          </p:nvPr>
        </p:nvSpPr>
        <p:spPr>
          <a:xfrm>
            <a:off x="6553200" y="4672127"/>
            <a:ext cx="51493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200"/>
              <a:buFont typeface="Arial"/>
              <a:buNone/>
              <a:defRPr sz="3200">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991430"/>
            <a:ext cx="5377543"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595959"/>
              </a:buClr>
              <a:buSzPts val="2000"/>
              <a:buNone/>
              <a:defRPr sz="2000">
                <a:solidFill>
                  <a:srgbClr val="595959"/>
                </a:solidFill>
                <a:latin typeface="Arial"/>
                <a:ea typeface="Arial"/>
                <a:cs typeface="Arial"/>
                <a:sym typeface="Arial"/>
              </a:defRPr>
            </a:lvl1pPr>
            <a:lvl2pPr marL="914400" lvl="1" indent="-228600" algn="l">
              <a:spcBef>
                <a:spcPts val="320"/>
              </a:spcBef>
              <a:spcAft>
                <a:spcPts val="0"/>
              </a:spcAft>
              <a:buClr>
                <a:srgbClr val="595959"/>
              </a:buClr>
              <a:buSzPts val="1600"/>
              <a:buFont typeface="Arial"/>
              <a:buNone/>
              <a:defRPr sz="1600">
                <a:solidFill>
                  <a:srgbClr val="595959"/>
                </a:solidFill>
                <a:latin typeface="Arial"/>
                <a:ea typeface="Arial"/>
                <a:cs typeface="Arial"/>
                <a:sym typeface="Arial"/>
              </a:defRPr>
            </a:lvl2pPr>
            <a:lvl3pPr marL="1371600" lvl="2" indent="-317500" algn="l">
              <a:spcBef>
                <a:spcPts val="280"/>
              </a:spcBef>
              <a:spcAft>
                <a:spcPts val="0"/>
              </a:spcAft>
              <a:buClr>
                <a:srgbClr val="595959"/>
              </a:buClr>
              <a:buSzPts val="1400"/>
              <a:buChar char="•"/>
              <a:defRPr sz="1400">
                <a:solidFill>
                  <a:srgbClr val="595959"/>
                </a:solidFill>
                <a:latin typeface="Arial"/>
                <a:ea typeface="Arial"/>
                <a:cs typeface="Arial"/>
                <a:sym typeface="Arial"/>
              </a:defRPr>
            </a:lvl3pPr>
            <a:lvl4pPr marL="1828800" lvl="3"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4pPr>
            <a:lvl5pPr marL="2286000" lvl="4"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4" name="Google Shape;24;p12"/>
          <p:cNvCxnSpPr/>
          <p:nvPr/>
        </p:nvCxnSpPr>
        <p:spPr>
          <a:xfrm>
            <a:off x="258232" y="205980"/>
            <a:ext cx="0" cy="599090"/>
          </a:xfrm>
          <a:prstGeom prst="straightConnector1">
            <a:avLst/>
          </a:prstGeom>
          <a:noFill/>
          <a:ln w="38100" cap="flat" cmpd="sng">
            <a:solidFill>
              <a:srgbClr val="157E89"/>
            </a:solidFill>
            <a:prstDash val="solid"/>
            <a:round/>
            <a:headEnd type="none" w="sm" len="sm"/>
            <a:tailEnd type="none" w="sm" len="sm"/>
          </a:ln>
        </p:spPr>
      </p:cxnSp>
      <p:cxnSp>
        <p:nvCxnSpPr>
          <p:cNvPr id="25" name="Google Shape;25;p12"/>
          <p:cNvCxnSpPr/>
          <p:nvPr/>
        </p:nvCxnSpPr>
        <p:spPr>
          <a:xfrm rot="10800000" flipH="1">
            <a:off x="247650" y="4730750"/>
            <a:ext cx="8723355" cy="6350"/>
          </a:xfrm>
          <a:prstGeom prst="straightConnector1">
            <a:avLst/>
          </a:prstGeom>
          <a:noFill/>
          <a:ln w="12700" cap="flat" cmpd="sng">
            <a:solidFill>
              <a:schemeClr val="dk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330198"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200"/>
              <a:buFont typeface="Arial"/>
              <a:buNone/>
              <a:defRPr sz="3200">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3"/>
          <p:cNvSpPr txBox="1">
            <a:spLocks noGrp="1"/>
          </p:cNvSpPr>
          <p:nvPr>
            <p:ph type="dt" idx="10"/>
          </p:nvPr>
        </p:nvSpPr>
        <p:spPr>
          <a:xfrm>
            <a:off x="457200" y="4672127"/>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3124200" y="4672127"/>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6553200" y="4672127"/>
            <a:ext cx="51493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BFBFBF"/>
                </a:solidFill>
                <a:latin typeface="Open Sans"/>
                <a:ea typeface="Open Sans"/>
                <a:cs typeface="Open Sans"/>
                <a:sym typeface="Open Sans"/>
              </a:defRPr>
            </a:lvl1pPr>
            <a:lvl2pPr marL="0" marR="0" lvl="1" indent="0" algn="r">
              <a:spcBef>
                <a:spcPts val="0"/>
              </a:spcBef>
              <a:buNone/>
              <a:defRPr sz="900" b="0" i="0" u="none" strike="noStrike" cap="none">
                <a:solidFill>
                  <a:srgbClr val="BFBFBF"/>
                </a:solidFill>
                <a:latin typeface="Open Sans"/>
                <a:ea typeface="Open Sans"/>
                <a:cs typeface="Open Sans"/>
                <a:sym typeface="Open Sans"/>
              </a:defRPr>
            </a:lvl2pPr>
            <a:lvl3pPr marL="0" marR="0" lvl="2" indent="0" algn="r">
              <a:spcBef>
                <a:spcPts val="0"/>
              </a:spcBef>
              <a:buNone/>
              <a:defRPr sz="900" b="0" i="0" u="none" strike="noStrike" cap="none">
                <a:solidFill>
                  <a:srgbClr val="BFBFBF"/>
                </a:solidFill>
                <a:latin typeface="Open Sans"/>
                <a:ea typeface="Open Sans"/>
                <a:cs typeface="Open Sans"/>
                <a:sym typeface="Open Sans"/>
              </a:defRPr>
            </a:lvl3pPr>
            <a:lvl4pPr marL="0" marR="0" lvl="3" indent="0" algn="r">
              <a:spcBef>
                <a:spcPts val="0"/>
              </a:spcBef>
              <a:buNone/>
              <a:defRPr sz="900" b="0" i="0" u="none" strike="noStrike" cap="none">
                <a:solidFill>
                  <a:srgbClr val="BFBFBF"/>
                </a:solidFill>
                <a:latin typeface="Open Sans"/>
                <a:ea typeface="Open Sans"/>
                <a:cs typeface="Open Sans"/>
                <a:sym typeface="Open Sans"/>
              </a:defRPr>
            </a:lvl4pPr>
            <a:lvl5pPr marL="0" marR="0" lvl="4" indent="0" algn="r">
              <a:spcBef>
                <a:spcPts val="0"/>
              </a:spcBef>
              <a:buNone/>
              <a:defRPr sz="900" b="0" i="0" u="none" strike="noStrike" cap="none">
                <a:solidFill>
                  <a:srgbClr val="BFBFBF"/>
                </a:solidFill>
                <a:latin typeface="Open Sans"/>
                <a:ea typeface="Open Sans"/>
                <a:cs typeface="Open Sans"/>
                <a:sym typeface="Open Sans"/>
              </a:defRPr>
            </a:lvl5pPr>
            <a:lvl6pPr marL="0" marR="0" lvl="5" indent="0" algn="r">
              <a:spcBef>
                <a:spcPts val="0"/>
              </a:spcBef>
              <a:buNone/>
              <a:defRPr sz="900" b="0" i="0" u="none" strike="noStrike" cap="none">
                <a:solidFill>
                  <a:srgbClr val="BFBFBF"/>
                </a:solidFill>
                <a:latin typeface="Open Sans"/>
                <a:ea typeface="Open Sans"/>
                <a:cs typeface="Open Sans"/>
                <a:sym typeface="Open Sans"/>
              </a:defRPr>
            </a:lvl6pPr>
            <a:lvl7pPr marL="0" marR="0" lvl="6" indent="0" algn="r">
              <a:spcBef>
                <a:spcPts val="0"/>
              </a:spcBef>
              <a:buNone/>
              <a:defRPr sz="900" b="0" i="0" u="none" strike="noStrike" cap="none">
                <a:solidFill>
                  <a:srgbClr val="BFBFBF"/>
                </a:solidFill>
                <a:latin typeface="Open Sans"/>
                <a:ea typeface="Open Sans"/>
                <a:cs typeface="Open Sans"/>
                <a:sym typeface="Open Sans"/>
              </a:defRPr>
            </a:lvl7pPr>
            <a:lvl8pPr marL="0" marR="0" lvl="7" indent="0" algn="r">
              <a:spcBef>
                <a:spcPts val="0"/>
              </a:spcBef>
              <a:buNone/>
              <a:defRPr sz="900" b="0" i="0" u="none" strike="noStrike" cap="none">
                <a:solidFill>
                  <a:srgbClr val="BFBFBF"/>
                </a:solidFill>
                <a:latin typeface="Open Sans"/>
                <a:ea typeface="Open Sans"/>
                <a:cs typeface="Open Sans"/>
                <a:sym typeface="Open Sans"/>
              </a:defRPr>
            </a:lvl8pPr>
            <a:lvl9pPr marL="0" marR="0" lvl="8" indent="0" algn="r">
              <a:spcBef>
                <a:spcPts val="0"/>
              </a:spcBef>
              <a:buNone/>
              <a:defRPr sz="9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cxnSp>
        <p:nvCxnSpPr>
          <p:cNvPr id="31" name="Google Shape;31;p13"/>
          <p:cNvCxnSpPr/>
          <p:nvPr/>
        </p:nvCxnSpPr>
        <p:spPr>
          <a:xfrm>
            <a:off x="258230" y="205980"/>
            <a:ext cx="0" cy="857249"/>
          </a:xfrm>
          <a:prstGeom prst="straightConnector1">
            <a:avLst/>
          </a:prstGeom>
          <a:noFill/>
          <a:ln w="38100" cap="flat" cmpd="sng">
            <a:solidFill>
              <a:srgbClr val="157E89"/>
            </a:solidFill>
            <a:prstDash val="solid"/>
            <a:round/>
            <a:headEnd type="none" w="sm" len="sm"/>
            <a:tailEnd type="none" w="sm" len="sm"/>
          </a:ln>
        </p:spPr>
      </p:cxnSp>
      <p:cxnSp>
        <p:nvCxnSpPr>
          <p:cNvPr id="32" name="Google Shape;32;p13"/>
          <p:cNvCxnSpPr/>
          <p:nvPr/>
        </p:nvCxnSpPr>
        <p:spPr>
          <a:xfrm rot="10800000" flipH="1">
            <a:off x="247650" y="4730750"/>
            <a:ext cx="8723355" cy="6350"/>
          </a:xfrm>
          <a:prstGeom prst="straightConnector1">
            <a:avLst/>
          </a:prstGeom>
          <a:noFill/>
          <a:ln w="12700" cap="flat" cmpd="sng">
            <a:solidFill>
              <a:schemeClr val="dk1"/>
            </a:solidFill>
            <a:prstDash val="dot"/>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Med bild i högerkant">
  <p:cSld name="2_Med bild i högerkant">
    <p:bg>
      <p:bgPr>
        <a:solidFill>
          <a:schemeClr val="lt1"/>
        </a:solidFill>
        <a:effectLst/>
      </p:bgPr>
    </p:bg>
    <p:spTree>
      <p:nvGrpSpPr>
        <p:cNvPr id="1" name="Shape 33"/>
        <p:cNvGrpSpPr/>
        <p:nvPr/>
      </p:nvGrpSpPr>
      <p:grpSpPr>
        <a:xfrm>
          <a:off x="0" y="0"/>
          <a:ext cx="0" cy="0"/>
          <a:chOff x="0" y="0"/>
          <a:chExt cx="0" cy="0"/>
        </a:xfrm>
      </p:grpSpPr>
      <p:sp>
        <p:nvSpPr>
          <p:cNvPr id="34" name="Google Shape;34;p14"/>
          <p:cNvSpPr txBox="1">
            <a:spLocks noGrp="1"/>
          </p:cNvSpPr>
          <p:nvPr>
            <p:ph type="body" idx="1"/>
          </p:nvPr>
        </p:nvSpPr>
        <p:spPr>
          <a:xfrm>
            <a:off x="457200" y="991430"/>
            <a:ext cx="5377543"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595959"/>
              </a:buClr>
              <a:buSzPts val="2000"/>
              <a:buNone/>
              <a:defRPr sz="2000">
                <a:solidFill>
                  <a:srgbClr val="595959"/>
                </a:solidFill>
                <a:latin typeface="Arial"/>
                <a:ea typeface="Arial"/>
                <a:cs typeface="Arial"/>
                <a:sym typeface="Arial"/>
              </a:defRPr>
            </a:lvl1pPr>
            <a:lvl2pPr marL="914400" lvl="1" indent="-228600" algn="l">
              <a:spcBef>
                <a:spcPts val="320"/>
              </a:spcBef>
              <a:spcAft>
                <a:spcPts val="0"/>
              </a:spcAft>
              <a:buClr>
                <a:srgbClr val="595959"/>
              </a:buClr>
              <a:buSzPts val="1600"/>
              <a:buFont typeface="Arial"/>
              <a:buNone/>
              <a:defRPr sz="1600">
                <a:solidFill>
                  <a:srgbClr val="595959"/>
                </a:solidFill>
                <a:latin typeface="Arial"/>
                <a:ea typeface="Arial"/>
                <a:cs typeface="Arial"/>
                <a:sym typeface="Arial"/>
              </a:defRPr>
            </a:lvl2pPr>
            <a:lvl3pPr marL="1371600" lvl="2" indent="-317500" algn="l">
              <a:spcBef>
                <a:spcPts val="280"/>
              </a:spcBef>
              <a:spcAft>
                <a:spcPts val="0"/>
              </a:spcAft>
              <a:buClr>
                <a:srgbClr val="595959"/>
              </a:buClr>
              <a:buSzPts val="1400"/>
              <a:buChar char="•"/>
              <a:defRPr sz="1400">
                <a:solidFill>
                  <a:srgbClr val="595959"/>
                </a:solidFill>
                <a:latin typeface="Arial"/>
                <a:ea typeface="Arial"/>
                <a:cs typeface="Arial"/>
                <a:sym typeface="Arial"/>
              </a:defRPr>
            </a:lvl3pPr>
            <a:lvl4pPr marL="1828800" lvl="3"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4pPr>
            <a:lvl5pPr marL="2286000" lvl="4"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4"/>
          <p:cNvSpPr txBox="1">
            <a:spLocks noGrp="1"/>
          </p:cNvSpPr>
          <p:nvPr>
            <p:ph type="dt" idx="10"/>
          </p:nvPr>
        </p:nvSpPr>
        <p:spPr>
          <a:xfrm>
            <a:off x="457200" y="4672127"/>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3124200" y="4672127"/>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6553200" y="4672127"/>
            <a:ext cx="51493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BFBFBF"/>
                </a:solidFill>
                <a:latin typeface="Open Sans"/>
                <a:ea typeface="Open Sans"/>
                <a:cs typeface="Open Sans"/>
                <a:sym typeface="Open Sans"/>
              </a:defRPr>
            </a:lvl1pPr>
            <a:lvl2pPr marL="0" marR="0" lvl="1" indent="0" algn="r">
              <a:spcBef>
                <a:spcPts val="0"/>
              </a:spcBef>
              <a:buNone/>
              <a:defRPr sz="900">
                <a:solidFill>
                  <a:srgbClr val="BFBFBF"/>
                </a:solidFill>
                <a:latin typeface="Open Sans"/>
                <a:ea typeface="Open Sans"/>
                <a:cs typeface="Open Sans"/>
                <a:sym typeface="Open Sans"/>
              </a:defRPr>
            </a:lvl2pPr>
            <a:lvl3pPr marL="0" marR="0" lvl="2" indent="0" algn="r">
              <a:spcBef>
                <a:spcPts val="0"/>
              </a:spcBef>
              <a:buNone/>
              <a:defRPr sz="900">
                <a:solidFill>
                  <a:srgbClr val="BFBFBF"/>
                </a:solidFill>
                <a:latin typeface="Open Sans"/>
                <a:ea typeface="Open Sans"/>
                <a:cs typeface="Open Sans"/>
                <a:sym typeface="Open Sans"/>
              </a:defRPr>
            </a:lvl3pPr>
            <a:lvl4pPr marL="0" marR="0" lvl="3" indent="0" algn="r">
              <a:spcBef>
                <a:spcPts val="0"/>
              </a:spcBef>
              <a:buNone/>
              <a:defRPr sz="900">
                <a:solidFill>
                  <a:srgbClr val="BFBFBF"/>
                </a:solidFill>
                <a:latin typeface="Open Sans"/>
                <a:ea typeface="Open Sans"/>
                <a:cs typeface="Open Sans"/>
                <a:sym typeface="Open Sans"/>
              </a:defRPr>
            </a:lvl4pPr>
            <a:lvl5pPr marL="0" marR="0" lvl="4" indent="0" algn="r">
              <a:spcBef>
                <a:spcPts val="0"/>
              </a:spcBef>
              <a:buNone/>
              <a:defRPr sz="900">
                <a:solidFill>
                  <a:srgbClr val="BFBFBF"/>
                </a:solidFill>
                <a:latin typeface="Open Sans"/>
                <a:ea typeface="Open Sans"/>
                <a:cs typeface="Open Sans"/>
                <a:sym typeface="Open Sans"/>
              </a:defRPr>
            </a:lvl5pPr>
            <a:lvl6pPr marL="0" marR="0" lvl="5" indent="0" algn="r">
              <a:spcBef>
                <a:spcPts val="0"/>
              </a:spcBef>
              <a:buNone/>
              <a:defRPr sz="900">
                <a:solidFill>
                  <a:srgbClr val="BFBFBF"/>
                </a:solidFill>
                <a:latin typeface="Open Sans"/>
                <a:ea typeface="Open Sans"/>
                <a:cs typeface="Open Sans"/>
                <a:sym typeface="Open Sans"/>
              </a:defRPr>
            </a:lvl6pPr>
            <a:lvl7pPr marL="0" marR="0" lvl="6" indent="0" algn="r">
              <a:spcBef>
                <a:spcPts val="0"/>
              </a:spcBef>
              <a:buNone/>
              <a:defRPr sz="900">
                <a:solidFill>
                  <a:srgbClr val="BFBFBF"/>
                </a:solidFill>
                <a:latin typeface="Open Sans"/>
                <a:ea typeface="Open Sans"/>
                <a:cs typeface="Open Sans"/>
                <a:sym typeface="Open Sans"/>
              </a:defRPr>
            </a:lvl7pPr>
            <a:lvl8pPr marL="0" marR="0" lvl="7" indent="0" algn="r">
              <a:spcBef>
                <a:spcPts val="0"/>
              </a:spcBef>
              <a:buNone/>
              <a:defRPr sz="900">
                <a:solidFill>
                  <a:srgbClr val="BFBFBF"/>
                </a:solidFill>
                <a:latin typeface="Open Sans"/>
                <a:ea typeface="Open Sans"/>
                <a:cs typeface="Open Sans"/>
                <a:sym typeface="Open Sans"/>
              </a:defRPr>
            </a:lvl8pPr>
            <a:lvl9pPr marL="0" marR="0" lvl="8" indent="0" algn="r">
              <a:spcBef>
                <a:spcPts val="0"/>
              </a:spcBef>
              <a:buNone/>
              <a:defRPr sz="900">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
        <p:nvSpPr>
          <p:cNvPr id="38" name="Google Shape;38;p14"/>
          <p:cNvSpPr>
            <a:spLocks noGrp="1"/>
          </p:cNvSpPr>
          <p:nvPr>
            <p:ph type="pic" idx="2"/>
          </p:nvPr>
        </p:nvSpPr>
        <p:spPr>
          <a:xfrm>
            <a:off x="5834063" y="0"/>
            <a:ext cx="3309937" cy="51435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1pPr>
            <a:lvl2pPr marR="0" lvl="1"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2pPr>
            <a:lvl3pPr marR="0" lvl="2" algn="l" rtl="0">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3pPr>
            <a:lvl4pPr marR="0" lvl="3"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4pPr>
            <a:lvl5pPr marR="0" lvl="4"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9" name="Google Shape;39;p14"/>
          <p:cNvCxnSpPr/>
          <p:nvPr/>
        </p:nvCxnSpPr>
        <p:spPr>
          <a:xfrm rot="10800000" flipH="1">
            <a:off x="247650" y="4737100"/>
            <a:ext cx="5441950" cy="1"/>
          </a:xfrm>
          <a:prstGeom prst="straightConnector1">
            <a:avLst/>
          </a:prstGeom>
          <a:noFill/>
          <a:ln w="12700" cap="flat" cmpd="sng">
            <a:solidFill>
              <a:schemeClr val="dk1"/>
            </a:solidFill>
            <a:prstDash val="dot"/>
            <a:round/>
            <a:headEnd type="none" w="sm" len="sm"/>
            <a:tailEnd type="none" w="sm" len="sm"/>
          </a:ln>
        </p:spPr>
      </p:cxnSp>
      <p:sp>
        <p:nvSpPr>
          <p:cNvPr id="40" name="Google Shape;40;p14"/>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200"/>
              <a:buFont typeface="Arial"/>
              <a:buNone/>
              <a:defRPr sz="3200">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1" name="Google Shape;41;p14"/>
          <p:cNvCxnSpPr/>
          <p:nvPr/>
        </p:nvCxnSpPr>
        <p:spPr>
          <a:xfrm>
            <a:off x="258232" y="205980"/>
            <a:ext cx="0" cy="599090"/>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42"/>
        <p:cNvGrpSpPr/>
        <p:nvPr/>
      </p:nvGrpSpPr>
      <p:grpSpPr>
        <a:xfrm>
          <a:off x="0" y="0"/>
          <a:ext cx="0" cy="0"/>
          <a:chOff x="0" y="0"/>
          <a:chExt cx="0" cy="0"/>
        </a:xfrm>
      </p:grpSpPr>
      <p:sp>
        <p:nvSpPr>
          <p:cNvPr id="43" name="Google Shape;43;p15"/>
          <p:cNvSpPr txBox="1">
            <a:spLocks noGrp="1"/>
          </p:cNvSpPr>
          <p:nvPr>
            <p:ph type="body" idx="1"/>
          </p:nvPr>
        </p:nvSpPr>
        <p:spPr>
          <a:xfrm>
            <a:off x="457201" y="991430"/>
            <a:ext cx="4027170"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595959"/>
              </a:buClr>
              <a:buSzPts val="2000"/>
              <a:buNone/>
              <a:defRPr sz="2000">
                <a:solidFill>
                  <a:srgbClr val="595959"/>
                </a:solidFill>
                <a:latin typeface="Arial"/>
                <a:ea typeface="Arial"/>
                <a:cs typeface="Arial"/>
                <a:sym typeface="Arial"/>
              </a:defRPr>
            </a:lvl1pPr>
            <a:lvl2pPr marL="914400" lvl="1" indent="-228600" algn="l">
              <a:spcBef>
                <a:spcPts val="320"/>
              </a:spcBef>
              <a:spcAft>
                <a:spcPts val="0"/>
              </a:spcAft>
              <a:buClr>
                <a:srgbClr val="595959"/>
              </a:buClr>
              <a:buSzPts val="1600"/>
              <a:buFont typeface="Arial"/>
              <a:buNone/>
              <a:defRPr sz="1600">
                <a:solidFill>
                  <a:srgbClr val="595959"/>
                </a:solidFill>
                <a:latin typeface="Arial"/>
                <a:ea typeface="Arial"/>
                <a:cs typeface="Arial"/>
                <a:sym typeface="Arial"/>
              </a:defRPr>
            </a:lvl2pPr>
            <a:lvl3pPr marL="1371600" lvl="2" indent="-317500" algn="l">
              <a:spcBef>
                <a:spcPts val="280"/>
              </a:spcBef>
              <a:spcAft>
                <a:spcPts val="0"/>
              </a:spcAft>
              <a:buClr>
                <a:srgbClr val="595959"/>
              </a:buClr>
              <a:buSzPts val="1400"/>
              <a:buChar char="•"/>
              <a:defRPr sz="1400">
                <a:solidFill>
                  <a:srgbClr val="595959"/>
                </a:solidFill>
                <a:latin typeface="Arial"/>
                <a:ea typeface="Arial"/>
                <a:cs typeface="Arial"/>
                <a:sym typeface="Arial"/>
              </a:defRPr>
            </a:lvl3pPr>
            <a:lvl4pPr marL="1828800" lvl="3"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4pPr>
            <a:lvl5pPr marL="2286000" lvl="4"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44" name="Google Shape;44;p15"/>
          <p:cNvCxnSpPr/>
          <p:nvPr/>
        </p:nvCxnSpPr>
        <p:spPr>
          <a:xfrm rot="10800000" flipH="1">
            <a:off x="4622114" y="991431"/>
            <a:ext cx="4119" cy="3394471"/>
          </a:xfrm>
          <a:prstGeom prst="straightConnector1">
            <a:avLst/>
          </a:prstGeom>
          <a:noFill/>
          <a:ln w="9525" cap="flat" cmpd="sng">
            <a:solidFill>
              <a:schemeClr val="dk1"/>
            </a:solidFill>
            <a:prstDash val="dot"/>
            <a:round/>
            <a:headEnd type="none" w="sm" len="sm"/>
            <a:tailEnd type="none" w="sm" len="sm"/>
          </a:ln>
        </p:spPr>
      </p:cxnSp>
      <p:sp>
        <p:nvSpPr>
          <p:cNvPr id="45" name="Google Shape;45;p15"/>
          <p:cNvSpPr txBox="1">
            <a:spLocks noGrp="1"/>
          </p:cNvSpPr>
          <p:nvPr>
            <p:ph type="body" idx="2"/>
          </p:nvPr>
        </p:nvSpPr>
        <p:spPr>
          <a:xfrm>
            <a:off x="4739641" y="991430"/>
            <a:ext cx="4027170"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595959"/>
              </a:buClr>
              <a:buSzPts val="2000"/>
              <a:buNone/>
              <a:defRPr sz="2000">
                <a:solidFill>
                  <a:srgbClr val="595959"/>
                </a:solidFill>
                <a:latin typeface="Arial"/>
                <a:ea typeface="Arial"/>
                <a:cs typeface="Arial"/>
                <a:sym typeface="Arial"/>
              </a:defRPr>
            </a:lvl1pPr>
            <a:lvl2pPr marL="914400" lvl="1" indent="-228600" algn="l">
              <a:spcBef>
                <a:spcPts val="320"/>
              </a:spcBef>
              <a:spcAft>
                <a:spcPts val="0"/>
              </a:spcAft>
              <a:buClr>
                <a:srgbClr val="595959"/>
              </a:buClr>
              <a:buSzPts val="1600"/>
              <a:buFont typeface="Arial"/>
              <a:buNone/>
              <a:defRPr sz="1600">
                <a:solidFill>
                  <a:srgbClr val="595959"/>
                </a:solidFill>
                <a:latin typeface="Arial"/>
                <a:ea typeface="Arial"/>
                <a:cs typeface="Arial"/>
                <a:sym typeface="Arial"/>
              </a:defRPr>
            </a:lvl2pPr>
            <a:lvl3pPr marL="1371600" lvl="2" indent="-317500" algn="l">
              <a:spcBef>
                <a:spcPts val="280"/>
              </a:spcBef>
              <a:spcAft>
                <a:spcPts val="0"/>
              </a:spcAft>
              <a:buClr>
                <a:srgbClr val="595959"/>
              </a:buClr>
              <a:buSzPts val="1400"/>
              <a:buChar char="•"/>
              <a:defRPr sz="1400">
                <a:solidFill>
                  <a:srgbClr val="595959"/>
                </a:solidFill>
                <a:latin typeface="Arial"/>
                <a:ea typeface="Arial"/>
                <a:cs typeface="Arial"/>
                <a:sym typeface="Arial"/>
              </a:defRPr>
            </a:lvl3pPr>
            <a:lvl4pPr marL="1828800" lvl="3"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4pPr>
            <a:lvl5pPr marL="2286000" lvl="4"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46" name="Google Shape;46;p15"/>
          <p:cNvCxnSpPr/>
          <p:nvPr/>
        </p:nvCxnSpPr>
        <p:spPr>
          <a:xfrm rot="10800000" flipH="1">
            <a:off x="247650" y="4730750"/>
            <a:ext cx="8723355" cy="6350"/>
          </a:xfrm>
          <a:prstGeom prst="straightConnector1">
            <a:avLst/>
          </a:prstGeom>
          <a:noFill/>
          <a:ln w="12700" cap="flat" cmpd="sng">
            <a:solidFill>
              <a:schemeClr val="dk1"/>
            </a:solidFill>
            <a:prstDash val="dot"/>
            <a:round/>
            <a:headEnd type="none" w="sm" len="sm"/>
            <a:tailEnd type="none" w="sm" len="sm"/>
          </a:ln>
        </p:spPr>
      </p:cxnSp>
      <p:sp>
        <p:nvSpPr>
          <p:cNvPr id="47" name="Google Shape;47;p15"/>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200"/>
              <a:buFont typeface="Arial"/>
              <a:buNone/>
              <a:defRPr sz="3200">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8" name="Google Shape;48;p15"/>
          <p:cNvCxnSpPr/>
          <p:nvPr/>
        </p:nvCxnSpPr>
        <p:spPr>
          <a:xfrm>
            <a:off x="258232" y="205980"/>
            <a:ext cx="0" cy="599090"/>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Rubrik och innehåll">
  <p:cSld name="2_Rubrik och innehåll">
    <p:spTree>
      <p:nvGrpSpPr>
        <p:cNvPr id="1" name="Shape 49"/>
        <p:cNvGrpSpPr/>
        <p:nvPr/>
      </p:nvGrpSpPr>
      <p:grpSpPr>
        <a:xfrm>
          <a:off x="0" y="0"/>
          <a:ext cx="0" cy="0"/>
          <a:chOff x="0" y="0"/>
          <a:chExt cx="0" cy="0"/>
        </a:xfrm>
      </p:grpSpPr>
      <p:sp>
        <p:nvSpPr>
          <p:cNvPr id="50" name="Google Shape;50;p16"/>
          <p:cNvSpPr txBox="1">
            <a:spLocks noGrp="1"/>
          </p:cNvSpPr>
          <p:nvPr>
            <p:ph type="body" idx="1"/>
          </p:nvPr>
        </p:nvSpPr>
        <p:spPr>
          <a:xfrm>
            <a:off x="457200" y="991430"/>
            <a:ext cx="5377543"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595959"/>
              </a:buClr>
              <a:buSzPts val="2000"/>
              <a:buNone/>
              <a:defRPr sz="2000">
                <a:solidFill>
                  <a:srgbClr val="595959"/>
                </a:solidFill>
                <a:latin typeface="Arial"/>
                <a:ea typeface="Arial"/>
                <a:cs typeface="Arial"/>
                <a:sym typeface="Arial"/>
              </a:defRPr>
            </a:lvl1pPr>
            <a:lvl2pPr marL="914400" lvl="1" indent="-228600" algn="l">
              <a:spcBef>
                <a:spcPts val="320"/>
              </a:spcBef>
              <a:spcAft>
                <a:spcPts val="0"/>
              </a:spcAft>
              <a:buClr>
                <a:srgbClr val="595959"/>
              </a:buClr>
              <a:buSzPts val="1600"/>
              <a:buFont typeface="Arial"/>
              <a:buNone/>
              <a:defRPr sz="1600">
                <a:solidFill>
                  <a:srgbClr val="595959"/>
                </a:solidFill>
                <a:latin typeface="Arial"/>
                <a:ea typeface="Arial"/>
                <a:cs typeface="Arial"/>
                <a:sym typeface="Arial"/>
              </a:defRPr>
            </a:lvl2pPr>
            <a:lvl3pPr marL="1371600" lvl="2" indent="-317500" algn="l">
              <a:spcBef>
                <a:spcPts val="280"/>
              </a:spcBef>
              <a:spcAft>
                <a:spcPts val="0"/>
              </a:spcAft>
              <a:buClr>
                <a:srgbClr val="595959"/>
              </a:buClr>
              <a:buSzPts val="1400"/>
              <a:buChar char="•"/>
              <a:defRPr sz="1400">
                <a:solidFill>
                  <a:srgbClr val="595959"/>
                </a:solidFill>
                <a:latin typeface="Arial"/>
                <a:ea typeface="Arial"/>
                <a:cs typeface="Arial"/>
                <a:sym typeface="Arial"/>
              </a:defRPr>
            </a:lvl3pPr>
            <a:lvl4pPr marL="1828800" lvl="3"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4pPr>
            <a:lvl5pPr marL="2286000" lvl="4"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16"/>
          <p:cNvSpPr/>
          <p:nvPr/>
        </p:nvSpPr>
        <p:spPr>
          <a:xfrm>
            <a:off x="5968314" y="991430"/>
            <a:ext cx="3002691" cy="339447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2" name="Google Shape;52;p16"/>
          <p:cNvCxnSpPr/>
          <p:nvPr/>
        </p:nvCxnSpPr>
        <p:spPr>
          <a:xfrm rot="10800000" flipH="1">
            <a:off x="5905500" y="991431"/>
            <a:ext cx="5148" cy="3394471"/>
          </a:xfrm>
          <a:prstGeom prst="straightConnector1">
            <a:avLst/>
          </a:prstGeom>
          <a:noFill/>
          <a:ln w="9525" cap="flat" cmpd="sng">
            <a:solidFill>
              <a:schemeClr val="dk1"/>
            </a:solidFill>
            <a:prstDash val="dot"/>
            <a:round/>
            <a:headEnd type="none" w="sm" len="sm"/>
            <a:tailEnd type="none" w="sm" len="sm"/>
          </a:ln>
        </p:spPr>
      </p:cxnSp>
      <p:sp>
        <p:nvSpPr>
          <p:cNvPr id="53" name="Google Shape;53;p16"/>
          <p:cNvSpPr txBox="1">
            <a:spLocks noGrp="1"/>
          </p:cNvSpPr>
          <p:nvPr>
            <p:ph type="body" idx="2"/>
          </p:nvPr>
        </p:nvSpPr>
        <p:spPr>
          <a:xfrm>
            <a:off x="5981405" y="991430"/>
            <a:ext cx="2989600"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595959"/>
              </a:buClr>
              <a:buSzPts val="2000"/>
              <a:buNone/>
              <a:defRPr sz="2000">
                <a:solidFill>
                  <a:srgbClr val="595959"/>
                </a:solidFill>
                <a:latin typeface="Arial"/>
                <a:ea typeface="Arial"/>
                <a:cs typeface="Arial"/>
                <a:sym typeface="Arial"/>
              </a:defRPr>
            </a:lvl1pPr>
            <a:lvl2pPr marL="914400" lvl="1" indent="-228600" algn="l">
              <a:spcBef>
                <a:spcPts val="320"/>
              </a:spcBef>
              <a:spcAft>
                <a:spcPts val="0"/>
              </a:spcAft>
              <a:buClr>
                <a:srgbClr val="595959"/>
              </a:buClr>
              <a:buSzPts val="1600"/>
              <a:buFont typeface="Arial"/>
              <a:buNone/>
              <a:defRPr sz="1600">
                <a:solidFill>
                  <a:srgbClr val="595959"/>
                </a:solidFill>
                <a:latin typeface="Arial"/>
                <a:ea typeface="Arial"/>
                <a:cs typeface="Arial"/>
                <a:sym typeface="Arial"/>
              </a:defRPr>
            </a:lvl2pPr>
            <a:lvl3pPr marL="1371600" lvl="2" indent="-317500" algn="l">
              <a:spcBef>
                <a:spcPts val="280"/>
              </a:spcBef>
              <a:spcAft>
                <a:spcPts val="0"/>
              </a:spcAft>
              <a:buClr>
                <a:srgbClr val="595959"/>
              </a:buClr>
              <a:buSzPts val="1400"/>
              <a:buChar char="•"/>
              <a:defRPr sz="1400">
                <a:solidFill>
                  <a:srgbClr val="595959"/>
                </a:solidFill>
                <a:latin typeface="Arial"/>
                <a:ea typeface="Arial"/>
                <a:cs typeface="Arial"/>
                <a:sym typeface="Arial"/>
              </a:defRPr>
            </a:lvl3pPr>
            <a:lvl4pPr marL="1828800" lvl="3"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4pPr>
            <a:lvl5pPr marL="2286000" lvl="4" indent="-304800" algn="l">
              <a:spcBef>
                <a:spcPts val="240"/>
              </a:spcBef>
              <a:spcAft>
                <a:spcPts val="0"/>
              </a:spcAft>
              <a:buClr>
                <a:srgbClr val="595959"/>
              </a:buClr>
              <a:buSzPts val="1200"/>
              <a:buChar char="»"/>
              <a:defRPr sz="1200">
                <a:solidFill>
                  <a:srgbClr val="595959"/>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4" name="Google Shape;54;p16"/>
          <p:cNvCxnSpPr/>
          <p:nvPr/>
        </p:nvCxnSpPr>
        <p:spPr>
          <a:xfrm rot="10800000" flipH="1">
            <a:off x="247650" y="4730750"/>
            <a:ext cx="8723355" cy="6350"/>
          </a:xfrm>
          <a:prstGeom prst="straightConnector1">
            <a:avLst/>
          </a:prstGeom>
          <a:noFill/>
          <a:ln w="12700" cap="flat" cmpd="sng">
            <a:solidFill>
              <a:schemeClr val="dk1"/>
            </a:solidFill>
            <a:prstDash val="dot"/>
            <a:round/>
            <a:headEnd type="none" w="sm" len="sm"/>
            <a:tailEnd type="none" w="sm" len="sm"/>
          </a:ln>
        </p:spPr>
      </p:cxnSp>
      <p:sp>
        <p:nvSpPr>
          <p:cNvPr id="55" name="Google Shape;55;p16"/>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200"/>
              <a:buFont typeface="Arial"/>
              <a:buNone/>
              <a:defRPr sz="3200">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6" name="Google Shape;56;p16"/>
          <p:cNvCxnSpPr/>
          <p:nvPr/>
        </p:nvCxnSpPr>
        <p:spPr>
          <a:xfrm>
            <a:off x="258232" y="205980"/>
            <a:ext cx="0" cy="599090"/>
          </a:xfrm>
          <a:prstGeom prst="straightConnector1">
            <a:avLst/>
          </a:prstGeom>
          <a:noFill/>
          <a:ln w="38100" cap="flat" cmpd="sng">
            <a:solidFill>
              <a:srgbClr val="157E89"/>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7"/>
        <p:cNvGrpSpPr/>
        <p:nvPr/>
      </p:nvGrpSpPr>
      <p:grpSpPr>
        <a:xfrm>
          <a:off x="0" y="0"/>
          <a:ext cx="0" cy="0"/>
          <a:chOff x="0" y="0"/>
          <a:chExt cx="0" cy="0"/>
        </a:xfrm>
      </p:grpSpPr>
      <p:sp>
        <p:nvSpPr>
          <p:cNvPr id="58" name="Google Shape;58;p17"/>
          <p:cNvSpPr txBox="1">
            <a:spLocks noGrp="1"/>
          </p:cNvSpPr>
          <p:nvPr>
            <p:ph type="dt" idx="10"/>
          </p:nvPr>
        </p:nvSpPr>
        <p:spPr>
          <a:xfrm>
            <a:off x="457200" y="4672127"/>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4672127"/>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BFBFBF"/>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4672127"/>
            <a:ext cx="51493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rgbClr val="BFBFBF"/>
                </a:solidFill>
                <a:latin typeface="Open Sans"/>
                <a:ea typeface="Open Sans"/>
                <a:cs typeface="Open Sans"/>
                <a:sym typeface="Open Sans"/>
              </a:defRPr>
            </a:lvl1pPr>
            <a:lvl2pPr marL="0" marR="0" lvl="1" indent="0" algn="r">
              <a:spcBef>
                <a:spcPts val="0"/>
              </a:spcBef>
              <a:buNone/>
              <a:defRPr sz="900">
                <a:solidFill>
                  <a:srgbClr val="BFBFBF"/>
                </a:solidFill>
                <a:latin typeface="Open Sans"/>
                <a:ea typeface="Open Sans"/>
                <a:cs typeface="Open Sans"/>
                <a:sym typeface="Open Sans"/>
              </a:defRPr>
            </a:lvl2pPr>
            <a:lvl3pPr marL="0" marR="0" lvl="2" indent="0" algn="r">
              <a:spcBef>
                <a:spcPts val="0"/>
              </a:spcBef>
              <a:buNone/>
              <a:defRPr sz="900">
                <a:solidFill>
                  <a:srgbClr val="BFBFBF"/>
                </a:solidFill>
                <a:latin typeface="Open Sans"/>
                <a:ea typeface="Open Sans"/>
                <a:cs typeface="Open Sans"/>
                <a:sym typeface="Open Sans"/>
              </a:defRPr>
            </a:lvl3pPr>
            <a:lvl4pPr marL="0" marR="0" lvl="3" indent="0" algn="r">
              <a:spcBef>
                <a:spcPts val="0"/>
              </a:spcBef>
              <a:buNone/>
              <a:defRPr sz="900">
                <a:solidFill>
                  <a:srgbClr val="BFBFBF"/>
                </a:solidFill>
                <a:latin typeface="Open Sans"/>
                <a:ea typeface="Open Sans"/>
                <a:cs typeface="Open Sans"/>
                <a:sym typeface="Open Sans"/>
              </a:defRPr>
            </a:lvl4pPr>
            <a:lvl5pPr marL="0" marR="0" lvl="4" indent="0" algn="r">
              <a:spcBef>
                <a:spcPts val="0"/>
              </a:spcBef>
              <a:buNone/>
              <a:defRPr sz="900">
                <a:solidFill>
                  <a:srgbClr val="BFBFBF"/>
                </a:solidFill>
                <a:latin typeface="Open Sans"/>
                <a:ea typeface="Open Sans"/>
                <a:cs typeface="Open Sans"/>
                <a:sym typeface="Open Sans"/>
              </a:defRPr>
            </a:lvl5pPr>
            <a:lvl6pPr marL="0" marR="0" lvl="5" indent="0" algn="r">
              <a:spcBef>
                <a:spcPts val="0"/>
              </a:spcBef>
              <a:buNone/>
              <a:defRPr sz="900">
                <a:solidFill>
                  <a:srgbClr val="BFBFBF"/>
                </a:solidFill>
                <a:latin typeface="Open Sans"/>
                <a:ea typeface="Open Sans"/>
                <a:cs typeface="Open Sans"/>
                <a:sym typeface="Open Sans"/>
              </a:defRPr>
            </a:lvl6pPr>
            <a:lvl7pPr marL="0" marR="0" lvl="6" indent="0" algn="r">
              <a:spcBef>
                <a:spcPts val="0"/>
              </a:spcBef>
              <a:buNone/>
              <a:defRPr sz="900">
                <a:solidFill>
                  <a:srgbClr val="BFBFBF"/>
                </a:solidFill>
                <a:latin typeface="Open Sans"/>
                <a:ea typeface="Open Sans"/>
                <a:cs typeface="Open Sans"/>
                <a:sym typeface="Open Sans"/>
              </a:defRPr>
            </a:lvl7pPr>
            <a:lvl8pPr marL="0" marR="0" lvl="7" indent="0" algn="r">
              <a:spcBef>
                <a:spcPts val="0"/>
              </a:spcBef>
              <a:buNone/>
              <a:defRPr sz="900">
                <a:solidFill>
                  <a:srgbClr val="BFBFBF"/>
                </a:solidFill>
                <a:latin typeface="Open Sans"/>
                <a:ea typeface="Open Sans"/>
                <a:cs typeface="Open Sans"/>
                <a:sym typeface="Open Sans"/>
              </a:defRPr>
            </a:lvl8pPr>
            <a:lvl9pPr marL="0" marR="0" lvl="8" indent="0" algn="r">
              <a:spcBef>
                <a:spcPts val="0"/>
              </a:spcBef>
              <a:buNone/>
              <a:defRPr sz="900">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utbild">
  <p:cSld name="Slutbild">
    <p:spTree>
      <p:nvGrpSpPr>
        <p:cNvPr id="1" name="Shape 61"/>
        <p:cNvGrpSpPr/>
        <p:nvPr/>
      </p:nvGrpSpPr>
      <p:grpSpPr>
        <a:xfrm>
          <a:off x="0" y="0"/>
          <a:ext cx="0" cy="0"/>
          <a:chOff x="0" y="0"/>
          <a:chExt cx="0" cy="0"/>
        </a:xfrm>
      </p:grpSpPr>
      <p:sp>
        <p:nvSpPr>
          <p:cNvPr id="62" name="Google Shape;62;p18"/>
          <p:cNvSpPr/>
          <p:nvPr/>
        </p:nvSpPr>
        <p:spPr>
          <a:xfrm>
            <a:off x="0" y="1"/>
            <a:ext cx="9144000" cy="5143500"/>
          </a:xfrm>
          <a:prstGeom prst="rect">
            <a:avLst/>
          </a:prstGeom>
          <a:solidFill>
            <a:schemeClr val="dk2"/>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3" name="Google Shape;63;p18"/>
          <p:cNvPicPr preferRelativeResize="0"/>
          <p:nvPr/>
        </p:nvPicPr>
        <p:blipFill rotWithShape="1">
          <a:blip r:embed="rId2">
            <a:alphaModFix/>
          </a:blip>
          <a:srcRect/>
          <a:stretch/>
        </p:blipFill>
        <p:spPr>
          <a:xfrm>
            <a:off x="2607209" y="1626788"/>
            <a:ext cx="3249450" cy="1889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ing and content">
  <p:cSld name="Heading and conten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554183" y="322731"/>
            <a:ext cx="8035636" cy="63537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txBox="1">
            <a:spLocks noGrp="1"/>
          </p:cNvSpPr>
          <p:nvPr>
            <p:ph type="body" idx="1"/>
          </p:nvPr>
        </p:nvSpPr>
        <p:spPr>
          <a:xfrm>
            <a:off x="554184" y="958103"/>
            <a:ext cx="8035636" cy="3537000"/>
          </a:xfrm>
          <a:prstGeom prst="rect">
            <a:avLst/>
          </a:prstGeom>
          <a:noFill/>
          <a:ln>
            <a:noFill/>
          </a:ln>
        </p:spPr>
        <p:txBody>
          <a:bodyPr spcFirstLastPara="1" wrap="square" lIns="82050" tIns="41025" rIns="82050" bIns="41025"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9"/>
          <p:cNvSpPr txBox="1">
            <a:spLocks noGrp="1"/>
          </p:cNvSpPr>
          <p:nvPr>
            <p:ph type="sldNum" idx="12"/>
          </p:nvPr>
        </p:nvSpPr>
        <p:spPr>
          <a:xfrm>
            <a:off x="7723636" y="214314"/>
            <a:ext cx="865620" cy="201706"/>
          </a:xfrm>
          <a:prstGeom prst="rect">
            <a:avLst/>
          </a:prstGeom>
          <a:noFill/>
          <a:ln>
            <a:noFill/>
          </a:ln>
        </p:spPr>
        <p:txBody>
          <a:bodyPr spcFirstLastPara="1" wrap="square" lIns="82050" tIns="41025" rIns="0" bIns="41025" anchor="ctr" anchorCtr="0">
            <a:noAutofit/>
          </a:bodyPr>
          <a:lstStyle>
            <a:lvl1pPr marL="0" lvl="0" indent="0" algn="r">
              <a:spcBef>
                <a:spcPts val="0"/>
              </a:spcBef>
              <a:buNone/>
              <a:defRPr sz="825">
                <a:solidFill>
                  <a:srgbClr val="000000"/>
                </a:solidFill>
                <a:latin typeface="Open Sans"/>
                <a:ea typeface="Open Sans"/>
                <a:cs typeface="Open Sans"/>
                <a:sym typeface="Open Sans"/>
              </a:defRPr>
            </a:lvl1pPr>
            <a:lvl2pPr marL="0" lvl="1" indent="0" algn="r">
              <a:spcBef>
                <a:spcPts val="0"/>
              </a:spcBef>
              <a:buNone/>
              <a:defRPr sz="825">
                <a:solidFill>
                  <a:srgbClr val="000000"/>
                </a:solidFill>
                <a:latin typeface="Open Sans"/>
                <a:ea typeface="Open Sans"/>
                <a:cs typeface="Open Sans"/>
                <a:sym typeface="Open Sans"/>
              </a:defRPr>
            </a:lvl2pPr>
            <a:lvl3pPr marL="0" lvl="2" indent="0" algn="r">
              <a:spcBef>
                <a:spcPts val="0"/>
              </a:spcBef>
              <a:buNone/>
              <a:defRPr sz="825">
                <a:solidFill>
                  <a:srgbClr val="000000"/>
                </a:solidFill>
                <a:latin typeface="Open Sans"/>
                <a:ea typeface="Open Sans"/>
                <a:cs typeface="Open Sans"/>
                <a:sym typeface="Open Sans"/>
              </a:defRPr>
            </a:lvl3pPr>
            <a:lvl4pPr marL="0" lvl="3" indent="0" algn="r">
              <a:spcBef>
                <a:spcPts val="0"/>
              </a:spcBef>
              <a:buNone/>
              <a:defRPr sz="825">
                <a:solidFill>
                  <a:srgbClr val="000000"/>
                </a:solidFill>
                <a:latin typeface="Open Sans"/>
                <a:ea typeface="Open Sans"/>
                <a:cs typeface="Open Sans"/>
                <a:sym typeface="Open Sans"/>
              </a:defRPr>
            </a:lvl4pPr>
            <a:lvl5pPr marL="0" lvl="4" indent="0" algn="r">
              <a:spcBef>
                <a:spcPts val="0"/>
              </a:spcBef>
              <a:buNone/>
              <a:defRPr sz="825">
                <a:solidFill>
                  <a:srgbClr val="000000"/>
                </a:solidFill>
                <a:latin typeface="Open Sans"/>
                <a:ea typeface="Open Sans"/>
                <a:cs typeface="Open Sans"/>
                <a:sym typeface="Open Sans"/>
              </a:defRPr>
            </a:lvl5pPr>
            <a:lvl6pPr marL="0" lvl="5" indent="0" algn="r">
              <a:spcBef>
                <a:spcPts val="0"/>
              </a:spcBef>
              <a:buNone/>
              <a:defRPr sz="825">
                <a:solidFill>
                  <a:srgbClr val="000000"/>
                </a:solidFill>
                <a:latin typeface="Open Sans"/>
                <a:ea typeface="Open Sans"/>
                <a:cs typeface="Open Sans"/>
                <a:sym typeface="Open Sans"/>
              </a:defRPr>
            </a:lvl6pPr>
            <a:lvl7pPr marL="0" lvl="6" indent="0" algn="r">
              <a:spcBef>
                <a:spcPts val="0"/>
              </a:spcBef>
              <a:buNone/>
              <a:defRPr sz="825">
                <a:solidFill>
                  <a:srgbClr val="000000"/>
                </a:solidFill>
                <a:latin typeface="Open Sans"/>
                <a:ea typeface="Open Sans"/>
                <a:cs typeface="Open Sans"/>
                <a:sym typeface="Open Sans"/>
              </a:defRPr>
            </a:lvl7pPr>
            <a:lvl8pPr marL="0" lvl="7" indent="0" algn="r">
              <a:spcBef>
                <a:spcPts val="0"/>
              </a:spcBef>
              <a:buNone/>
              <a:defRPr sz="825">
                <a:solidFill>
                  <a:srgbClr val="000000"/>
                </a:solidFill>
                <a:latin typeface="Open Sans"/>
                <a:ea typeface="Open Sans"/>
                <a:cs typeface="Open Sans"/>
                <a:sym typeface="Open Sans"/>
              </a:defRPr>
            </a:lvl8pPr>
            <a:lvl9pPr marL="0" lvl="8" indent="0" algn="r">
              <a:spcBef>
                <a:spcPts val="0"/>
              </a:spcBef>
              <a:buNone/>
              <a:defRPr sz="825">
                <a:solidFill>
                  <a:srgbClr val="00000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sv-SE"/>
              <a:t>‹#›</a:t>
            </a:fld>
            <a:endParaRPr/>
          </a:p>
        </p:txBody>
      </p:sp>
      <p:sp>
        <p:nvSpPr>
          <p:cNvPr id="68" name="Google Shape;68;p19"/>
          <p:cNvSpPr txBox="1">
            <a:spLocks noGrp="1"/>
          </p:cNvSpPr>
          <p:nvPr>
            <p:ph type="ftr" idx="11"/>
          </p:nvPr>
        </p:nvSpPr>
        <p:spPr>
          <a:xfrm>
            <a:off x="552450" y="4599675"/>
            <a:ext cx="5695950" cy="229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a:solidFill>
                  <a:srgbClr val="20586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95959"/>
              </a:buClr>
              <a:buSzPts val="3600"/>
              <a:buFont typeface="Arial"/>
              <a:buNone/>
              <a:defRPr sz="36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1pPr>
            <a:lvl2pPr marL="914400" marR="0" lvl="1"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2pPr>
            <a:lvl3pPr marL="1371600" marR="0" lvl="2" indent="-342900" algn="l" rtl="0">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0"/>
          <p:cNvSpPr/>
          <p:nvPr/>
        </p:nvSpPr>
        <p:spPr>
          <a:xfrm>
            <a:off x="7252320" y="4854690"/>
            <a:ext cx="1561517" cy="123111"/>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sv-SE" sz="800" b="1" i="0" u="none" strike="noStrike" cap="none">
                <a:solidFill>
                  <a:srgbClr val="D8D8D8"/>
                </a:solidFill>
                <a:latin typeface="Lato"/>
                <a:ea typeface="Lato"/>
                <a:cs typeface="Lato"/>
                <a:sym typeface="Lato"/>
              </a:rPr>
              <a:t>www.infrasweden2030.se</a:t>
            </a:r>
            <a:endParaRPr/>
          </a:p>
        </p:txBody>
      </p:sp>
      <p:sp>
        <p:nvSpPr>
          <p:cNvPr id="13" name="Google Shape;13;p10"/>
          <p:cNvSpPr txBox="1">
            <a:spLocks noGrp="1"/>
          </p:cNvSpPr>
          <p:nvPr>
            <p:ph type="dt" idx="10"/>
          </p:nvPr>
        </p:nvSpPr>
        <p:spPr>
          <a:xfrm>
            <a:off x="457200" y="4672127"/>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BFBFBF"/>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ftr" idx="11"/>
          </p:nvPr>
        </p:nvSpPr>
        <p:spPr>
          <a:xfrm>
            <a:off x="3124200" y="4672127"/>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BFBFBF"/>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0"/>
          <p:cNvSpPr txBox="1">
            <a:spLocks noGrp="1"/>
          </p:cNvSpPr>
          <p:nvPr>
            <p:ph type="sldNum" idx="12"/>
          </p:nvPr>
        </p:nvSpPr>
        <p:spPr>
          <a:xfrm>
            <a:off x="6553200" y="4672127"/>
            <a:ext cx="51493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BFBFBF"/>
                </a:solidFill>
                <a:latin typeface="Open Sans"/>
                <a:ea typeface="Open Sans"/>
                <a:cs typeface="Open Sans"/>
                <a:sym typeface="Open Sans"/>
              </a:defRPr>
            </a:lvl1pPr>
            <a:lvl2pPr marL="0" marR="0" lvl="1" indent="0" algn="r" rtl="0">
              <a:spcBef>
                <a:spcPts val="0"/>
              </a:spcBef>
              <a:buNone/>
              <a:defRPr sz="900" b="0" i="0" u="none" strike="noStrike" cap="none">
                <a:solidFill>
                  <a:srgbClr val="BFBFBF"/>
                </a:solidFill>
                <a:latin typeface="Open Sans"/>
                <a:ea typeface="Open Sans"/>
                <a:cs typeface="Open Sans"/>
                <a:sym typeface="Open Sans"/>
              </a:defRPr>
            </a:lvl2pPr>
            <a:lvl3pPr marL="0" marR="0" lvl="2" indent="0" algn="r" rtl="0">
              <a:spcBef>
                <a:spcPts val="0"/>
              </a:spcBef>
              <a:buNone/>
              <a:defRPr sz="900" b="0" i="0" u="none" strike="noStrike" cap="none">
                <a:solidFill>
                  <a:srgbClr val="BFBFBF"/>
                </a:solidFill>
                <a:latin typeface="Open Sans"/>
                <a:ea typeface="Open Sans"/>
                <a:cs typeface="Open Sans"/>
                <a:sym typeface="Open Sans"/>
              </a:defRPr>
            </a:lvl3pPr>
            <a:lvl4pPr marL="0" marR="0" lvl="3" indent="0" algn="r" rtl="0">
              <a:spcBef>
                <a:spcPts val="0"/>
              </a:spcBef>
              <a:buNone/>
              <a:defRPr sz="900" b="0" i="0" u="none" strike="noStrike" cap="none">
                <a:solidFill>
                  <a:srgbClr val="BFBFBF"/>
                </a:solidFill>
                <a:latin typeface="Open Sans"/>
                <a:ea typeface="Open Sans"/>
                <a:cs typeface="Open Sans"/>
                <a:sym typeface="Open Sans"/>
              </a:defRPr>
            </a:lvl4pPr>
            <a:lvl5pPr marL="0" marR="0" lvl="4" indent="0" algn="r" rtl="0">
              <a:spcBef>
                <a:spcPts val="0"/>
              </a:spcBef>
              <a:buNone/>
              <a:defRPr sz="900" b="0" i="0" u="none" strike="noStrike" cap="none">
                <a:solidFill>
                  <a:srgbClr val="BFBFBF"/>
                </a:solidFill>
                <a:latin typeface="Open Sans"/>
                <a:ea typeface="Open Sans"/>
                <a:cs typeface="Open Sans"/>
                <a:sym typeface="Open Sans"/>
              </a:defRPr>
            </a:lvl5pPr>
            <a:lvl6pPr marL="0" marR="0" lvl="5" indent="0" algn="r" rtl="0">
              <a:spcBef>
                <a:spcPts val="0"/>
              </a:spcBef>
              <a:buNone/>
              <a:defRPr sz="900" b="0" i="0" u="none" strike="noStrike" cap="none">
                <a:solidFill>
                  <a:srgbClr val="BFBFBF"/>
                </a:solidFill>
                <a:latin typeface="Open Sans"/>
                <a:ea typeface="Open Sans"/>
                <a:cs typeface="Open Sans"/>
                <a:sym typeface="Open Sans"/>
              </a:defRPr>
            </a:lvl6pPr>
            <a:lvl7pPr marL="0" marR="0" lvl="6" indent="0" algn="r" rtl="0">
              <a:spcBef>
                <a:spcPts val="0"/>
              </a:spcBef>
              <a:buNone/>
              <a:defRPr sz="900" b="0" i="0" u="none" strike="noStrike" cap="none">
                <a:solidFill>
                  <a:srgbClr val="BFBFBF"/>
                </a:solidFill>
                <a:latin typeface="Open Sans"/>
                <a:ea typeface="Open Sans"/>
                <a:cs typeface="Open Sans"/>
                <a:sym typeface="Open Sans"/>
              </a:defRPr>
            </a:lvl7pPr>
            <a:lvl8pPr marL="0" marR="0" lvl="7" indent="0" algn="r" rtl="0">
              <a:spcBef>
                <a:spcPts val="0"/>
              </a:spcBef>
              <a:buNone/>
              <a:defRPr sz="900" b="0" i="0" u="none" strike="noStrike" cap="none">
                <a:solidFill>
                  <a:srgbClr val="BFBFBF"/>
                </a:solidFill>
                <a:latin typeface="Open Sans"/>
                <a:ea typeface="Open Sans"/>
                <a:cs typeface="Open Sans"/>
                <a:sym typeface="Open Sans"/>
              </a:defRPr>
            </a:lvl8pPr>
            <a:lvl9pPr marL="0" marR="0" lvl="8" indent="0" algn="r" rtl="0">
              <a:spcBef>
                <a:spcPts val="0"/>
              </a:spcBef>
              <a:buNone/>
              <a:defRPr sz="900" b="0" i="0" u="none" strike="noStrike" cap="none">
                <a:solidFill>
                  <a:srgbClr val="BFBFBF"/>
                </a:solidFill>
                <a:latin typeface="Open Sans"/>
                <a:ea typeface="Open Sans"/>
                <a:cs typeface="Open Sans"/>
                <a:sym typeface="Open Sans"/>
              </a:defRPr>
            </a:lvl9pPr>
          </a:lstStyle>
          <a:p>
            <a:pPr marL="0" lvl="0" indent="0" algn="r" rtl="0">
              <a:spcBef>
                <a:spcPts val="0"/>
              </a:spcBef>
              <a:spcAft>
                <a:spcPts val="0"/>
              </a:spcAft>
              <a:buNone/>
            </a:pPr>
            <a:r>
              <a:rPr lang="sv-SE"/>
              <a:t>(</a:t>
            </a:r>
            <a:fld id="{00000000-1234-1234-1234-123412341234}" type="slidenum">
              <a:rPr lang="sv-SE"/>
              <a:t>‹#›</a:t>
            </a:fld>
            <a:r>
              <a:rPr lang="sv-SE"/>
              <a:t>)</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descr="En bild som visar person, inomhus, grupp, personer&#10;&#10;Automatiskt genererad beskrivning"/>
          <p:cNvPicPr preferRelativeResize="0">
            <a:picLocks noGrp="1"/>
          </p:cNvPicPr>
          <p:nvPr>
            <p:ph type="pic" idx="2"/>
          </p:nvPr>
        </p:nvPicPr>
        <p:blipFill rotWithShape="1">
          <a:blip r:embed="rId3">
            <a:alphaModFix/>
          </a:blip>
          <a:srcRect t="17584" b="17584"/>
          <a:stretch/>
        </p:blipFill>
        <p:spPr>
          <a:xfrm>
            <a:off x="0" y="0"/>
            <a:ext cx="9144000" cy="3956051"/>
          </a:xfrm>
          <a:prstGeom prst="rect">
            <a:avLst/>
          </a:prstGeom>
          <a:noFill/>
          <a:ln>
            <a:noFill/>
          </a:ln>
        </p:spPr>
      </p:pic>
      <p:sp>
        <p:nvSpPr>
          <p:cNvPr id="97" name="Google Shape;97;p1"/>
          <p:cNvSpPr txBox="1">
            <a:spLocks noGrp="1"/>
          </p:cNvSpPr>
          <p:nvPr>
            <p:ph type="body" idx="1"/>
          </p:nvPr>
        </p:nvSpPr>
        <p:spPr>
          <a:xfrm>
            <a:off x="477044" y="1364426"/>
            <a:ext cx="4413933" cy="132338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600"/>
              <a:buNone/>
            </a:pPr>
            <a:r>
              <a:rPr lang="sv-SE"/>
              <a:t>Intressentanalysen</a:t>
            </a:r>
            <a:endParaRPr/>
          </a:p>
        </p:txBody>
      </p:sp>
      <p:sp>
        <p:nvSpPr>
          <p:cNvPr id="98" name="Google Shape;98;p1"/>
          <p:cNvSpPr txBox="1">
            <a:spLocks noGrp="1"/>
          </p:cNvSpPr>
          <p:nvPr>
            <p:ph type="body" idx="3"/>
          </p:nvPr>
        </p:nvSpPr>
        <p:spPr>
          <a:xfrm>
            <a:off x="477044" y="2901502"/>
            <a:ext cx="3455212" cy="6447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DFF"/>
              </a:buClr>
              <a:buSzPts val="2000"/>
              <a:buNone/>
            </a:pPr>
            <a:r>
              <a:rPr lang="sv-SE"/>
              <a:t>Vilka behövs för att nå vårt mål om innovation?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200"/>
              <a:buFont typeface="Arial"/>
              <a:buNone/>
            </a:pPr>
            <a:r>
              <a:rPr lang="sv-SE"/>
              <a:t>Varför intressentanalys?</a:t>
            </a:r>
            <a:endParaRPr/>
          </a:p>
        </p:txBody>
      </p:sp>
      <p:sp>
        <p:nvSpPr>
          <p:cNvPr id="105" name="Google Shape;105;p2"/>
          <p:cNvSpPr txBox="1">
            <a:spLocks noGrp="1"/>
          </p:cNvSpPr>
          <p:nvPr>
            <p:ph type="body" idx="1"/>
          </p:nvPr>
        </p:nvSpPr>
        <p:spPr>
          <a:xfrm>
            <a:off x="457200" y="991430"/>
            <a:ext cx="6943969" cy="33944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595959"/>
              </a:buClr>
              <a:buSzPts val="1400"/>
              <a:buNone/>
            </a:pPr>
            <a:r>
              <a:rPr lang="sv-SE" sz="1400"/>
              <a:t>Vilka påverkas av ert utvecklingsarbete? Intressentkartläggning och analys hjälper oss att hålla koll på vilka som ska dra nytta av det vi levererar och som kan, eller vill, påverka resultatet.</a:t>
            </a:r>
            <a:endParaRPr/>
          </a:p>
          <a:p>
            <a:pPr marL="0" lvl="0" indent="0" algn="l" rtl="0">
              <a:lnSpc>
                <a:spcPct val="80000"/>
              </a:lnSpc>
              <a:spcBef>
                <a:spcPts val="280"/>
              </a:spcBef>
              <a:spcAft>
                <a:spcPts val="0"/>
              </a:spcAft>
              <a:buClr>
                <a:srgbClr val="595959"/>
              </a:buClr>
              <a:buSzPts val="1400"/>
              <a:buNone/>
            </a:pPr>
            <a:endParaRPr sz="1400"/>
          </a:p>
          <a:p>
            <a:pPr marL="0" lvl="0" indent="0" algn="l" rtl="0">
              <a:lnSpc>
                <a:spcPct val="80000"/>
              </a:lnSpc>
              <a:spcBef>
                <a:spcPts val="280"/>
              </a:spcBef>
              <a:spcAft>
                <a:spcPts val="0"/>
              </a:spcAft>
              <a:buClr>
                <a:srgbClr val="595959"/>
              </a:buClr>
              <a:buSzPts val="1400"/>
              <a:buNone/>
            </a:pPr>
            <a:r>
              <a:rPr lang="sv-SE" sz="1400" b="0"/>
              <a:t>I ett utvecklingsarbete är det lätt hänt att gå för fort fram och kasta sig in i genomförandefasen. Genom att göra en intressentanalys försäkrar vi oss om att vi involverar de personer som krävs för att organisationen ska få ut de synergier och tidsvinster som man räknat med att projektet ska ge. </a:t>
            </a:r>
            <a:endParaRPr/>
          </a:p>
          <a:p>
            <a:pPr marL="0" lvl="0" indent="0" algn="l" rtl="0">
              <a:lnSpc>
                <a:spcPct val="80000"/>
              </a:lnSpc>
              <a:spcBef>
                <a:spcPts val="280"/>
              </a:spcBef>
              <a:spcAft>
                <a:spcPts val="0"/>
              </a:spcAft>
              <a:buClr>
                <a:srgbClr val="595959"/>
              </a:buClr>
              <a:buSzPts val="1400"/>
              <a:buNone/>
            </a:pPr>
            <a:endParaRPr sz="1400"/>
          </a:p>
          <a:p>
            <a:pPr marL="0" lvl="0" indent="0" algn="l" rtl="0">
              <a:lnSpc>
                <a:spcPct val="80000"/>
              </a:lnSpc>
              <a:spcBef>
                <a:spcPts val="280"/>
              </a:spcBef>
              <a:spcAft>
                <a:spcPts val="0"/>
              </a:spcAft>
              <a:buClr>
                <a:srgbClr val="595959"/>
              </a:buClr>
              <a:buSzPts val="1400"/>
              <a:buNone/>
            </a:pPr>
            <a:r>
              <a:rPr lang="sv-SE" sz="1400" b="0"/>
              <a:t>Intressentkartläggningen ger svar på vilka ni behöver kommunicera med och vilka resurser som krävs för att upprätthålla kommunikationen. Vilka påverkas och behöver förberedas på det som ska hända? Vilka behöver få vara med och påverka inför beslut?</a:t>
            </a:r>
            <a:endParaRPr/>
          </a:p>
          <a:p>
            <a:pPr marL="0" lvl="0" indent="0" algn="l" rtl="0">
              <a:lnSpc>
                <a:spcPct val="80000"/>
              </a:lnSpc>
              <a:spcBef>
                <a:spcPts val="280"/>
              </a:spcBef>
              <a:spcAft>
                <a:spcPts val="0"/>
              </a:spcAft>
              <a:buClr>
                <a:srgbClr val="595959"/>
              </a:buClr>
              <a:buSzPts val="1400"/>
              <a:buNone/>
            </a:pPr>
            <a:endParaRPr sz="1400" b="0"/>
          </a:p>
          <a:p>
            <a:pPr marL="0" lvl="0" indent="0" algn="l" rtl="0">
              <a:lnSpc>
                <a:spcPct val="80000"/>
              </a:lnSpc>
              <a:spcBef>
                <a:spcPts val="280"/>
              </a:spcBef>
              <a:spcAft>
                <a:spcPts val="0"/>
              </a:spcAft>
              <a:buClr>
                <a:srgbClr val="595959"/>
              </a:buClr>
              <a:buSzPts val="1400"/>
              <a:buNone/>
            </a:pPr>
            <a:r>
              <a:rPr lang="sv-SE" sz="1400" b="0"/>
              <a:t>En intressent är någon som kan påverka, blir påverkad eller upplever sig som påverkad av ett arbete. Det kan vara en individ, en grupp eller en organisation. </a:t>
            </a:r>
            <a:endParaRPr sz="1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330198"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200"/>
              <a:buFont typeface="Arial"/>
              <a:buNone/>
            </a:pPr>
            <a:r>
              <a:rPr lang="sv-SE"/>
              <a:t>Olika sätt att kommunicera</a:t>
            </a:r>
            <a:endParaRPr/>
          </a:p>
        </p:txBody>
      </p:sp>
      <p:grpSp>
        <p:nvGrpSpPr>
          <p:cNvPr id="112" name="Google Shape;112;p3"/>
          <p:cNvGrpSpPr/>
          <p:nvPr/>
        </p:nvGrpSpPr>
        <p:grpSpPr>
          <a:xfrm>
            <a:off x="3001976" y="1285684"/>
            <a:ext cx="4698522" cy="2984021"/>
            <a:chOff x="827584" y="1727685"/>
            <a:chExt cx="6264696" cy="3978694"/>
          </a:xfrm>
        </p:grpSpPr>
        <p:sp>
          <p:nvSpPr>
            <p:cNvPr id="113" name="Google Shape;113;p3"/>
            <p:cNvSpPr/>
            <p:nvPr/>
          </p:nvSpPr>
          <p:spPr>
            <a:xfrm>
              <a:off x="827584" y="4725144"/>
              <a:ext cx="3024336" cy="981235"/>
            </a:xfrm>
            <a:prstGeom prst="cube">
              <a:avLst>
                <a:gd name="adj" fmla="val 25000"/>
              </a:avLst>
            </a:prstGeom>
            <a:solidFill>
              <a:schemeClr val="accent1"/>
            </a:solidFill>
            <a:ln w="25400" cap="flat" cmpd="sng">
              <a:solidFill>
                <a:srgbClr val="4E3F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b="0" i="0" u="none" strike="noStrike" cap="none">
                  <a:solidFill>
                    <a:srgbClr val="FFFFFF"/>
                  </a:solidFill>
                  <a:latin typeface="Arial"/>
                  <a:ea typeface="Arial"/>
                  <a:cs typeface="Arial"/>
                  <a:sym typeface="Arial"/>
                </a:rPr>
                <a:t>Information</a:t>
              </a:r>
              <a:endParaRPr/>
            </a:p>
          </p:txBody>
        </p:sp>
        <p:sp>
          <p:nvSpPr>
            <p:cNvPr id="114" name="Google Shape;114;p3"/>
            <p:cNvSpPr/>
            <p:nvPr/>
          </p:nvSpPr>
          <p:spPr>
            <a:xfrm>
              <a:off x="1619672" y="3933056"/>
              <a:ext cx="3024336" cy="1053243"/>
            </a:xfrm>
            <a:prstGeom prst="cube">
              <a:avLst>
                <a:gd name="adj" fmla="val 25000"/>
              </a:avLst>
            </a:prstGeom>
            <a:solidFill>
              <a:schemeClr val="accent1"/>
            </a:solidFill>
            <a:ln w="25400" cap="flat" cmpd="sng">
              <a:solidFill>
                <a:srgbClr val="4E3F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b="0" i="0" u="none" strike="noStrike" cap="none">
                  <a:solidFill>
                    <a:srgbClr val="FFFFFF"/>
                  </a:solidFill>
                  <a:latin typeface="Arial"/>
                  <a:ea typeface="Arial"/>
                  <a:cs typeface="Arial"/>
                  <a:sym typeface="Arial"/>
                </a:rPr>
                <a:t>Konsultation</a:t>
              </a:r>
              <a:endParaRPr/>
            </a:p>
          </p:txBody>
        </p:sp>
        <p:sp>
          <p:nvSpPr>
            <p:cNvPr id="115" name="Google Shape;115;p3"/>
            <p:cNvSpPr/>
            <p:nvPr/>
          </p:nvSpPr>
          <p:spPr>
            <a:xfrm>
              <a:off x="2411760" y="3212976"/>
              <a:ext cx="3024336" cy="981235"/>
            </a:xfrm>
            <a:prstGeom prst="cube">
              <a:avLst>
                <a:gd name="adj" fmla="val 25000"/>
              </a:avLst>
            </a:prstGeom>
            <a:solidFill>
              <a:schemeClr val="accent1"/>
            </a:solidFill>
            <a:ln w="25400" cap="flat" cmpd="sng">
              <a:solidFill>
                <a:srgbClr val="4E3F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b="0" i="0" u="none" strike="noStrike" cap="none">
                  <a:solidFill>
                    <a:srgbClr val="FFFFFF"/>
                  </a:solidFill>
                  <a:latin typeface="Arial"/>
                  <a:ea typeface="Arial"/>
                  <a:cs typeface="Arial"/>
                  <a:sym typeface="Arial"/>
                </a:rPr>
                <a:t>Dialog</a:t>
              </a:r>
              <a:endParaRPr/>
            </a:p>
          </p:txBody>
        </p:sp>
        <p:sp>
          <p:nvSpPr>
            <p:cNvPr id="116" name="Google Shape;116;p3"/>
            <p:cNvSpPr/>
            <p:nvPr/>
          </p:nvSpPr>
          <p:spPr>
            <a:xfrm>
              <a:off x="3275856" y="2492896"/>
              <a:ext cx="3024336" cy="981235"/>
            </a:xfrm>
            <a:prstGeom prst="cube">
              <a:avLst>
                <a:gd name="adj" fmla="val 25000"/>
              </a:avLst>
            </a:prstGeom>
            <a:solidFill>
              <a:schemeClr val="accent1"/>
            </a:solidFill>
            <a:ln w="25400" cap="flat" cmpd="sng">
              <a:solidFill>
                <a:srgbClr val="4E3F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b="0" i="0" u="none" strike="noStrike" cap="none">
                  <a:solidFill>
                    <a:srgbClr val="FFFFFF"/>
                  </a:solidFill>
                  <a:latin typeface="Arial"/>
                  <a:ea typeface="Arial"/>
                  <a:cs typeface="Arial"/>
                  <a:sym typeface="Arial"/>
                </a:rPr>
                <a:t>Inflytande</a:t>
              </a:r>
              <a:endParaRPr/>
            </a:p>
          </p:txBody>
        </p:sp>
        <p:sp>
          <p:nvSpPr>
            <p:cNvPr id="117" name="Google Shape;117;p3"/>
            <p:cNvSpPr/>
            <p:nvPr/>
          </p:nvSpPr>
          <p:spPr>
            <a:xfrm>
              <a:off x="4067944" y="1727685"/>
              <a:ext cx="3024336" cy="981235"/>
            </a:xfrm>
            <a:prstGeom prst="cube">
              <a:avLst>
                <a:gd name="adj" fmla="val 25000"/>
              </a:avLst>
            </a:prstGeom>
            <a:solidFill>
              <a:schemeClr val="accent1"/>
            </a:solidFill>
            <a:ln w="25400" cap="flat" cmpd="sng">
              <a:solidFill>
                <a:srgbClr val="4E3F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b="0" i="0" u="none" strike="noStrike" cap="none">
                  <a:solidFill>
                    <a:srgbClr val="FFFFFF"/>
                  </a:solidFill>
                  <a:latin typeface="Arial"/>
                  <a:ea typeface="Arial"/>
                  <a:cs typeface="Arial"/>
                  <a:sym typeface="Arial"/>
                </a:rPr>
                <a:t>Medbeslutande</a:t>
              </a:r>
              <a:endParaRPr/>
            </a:p>
          </p:txBody>
        </p:sp>
      </p:grpSp>
      <p:sp>
        <p:nvSpPr>
          <p:cNvPr id="118" name="Google Shape;118;p3"/>
          <p:cNvSpPr/>
          <p:nvPr/>
        </p:nvSpPr>
        <p:spPr>
          <a:xfrm>
            <a:off x="5598058" y="3789506"/>
            <a:ext cx="21024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b="0" i="0" u="none" strike="noStrike" cap="none">
                <a:solidFill>
                  <a:srgbClr val="5B297D"/>
                </a:solidFill>
                <a:latin typeface="Arial"/>
                <a:ea typeface="Arial"/>
                <a:cs typeface="Arial"/>
                <a:sym typeface="Arial"/>
              </a:rPr>
              <a:t>“The Ladder of Citizen Participation”  (Arnstein, 1969)</a:t>
            </a:r>
            <a:endParaRPr sz="900">
              <a:solidFill>
                <a:srgbClr val="5B297D"/>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200"/>
              <a:buFont typeface="Arial"/>
              <a:buNone/>
            </a:pPr>
            <a:r>
              <a:rPr lang="sv-SE"/>
              <a:t>Om intressentanalysen</a:t>
            </a:r>
            <a:endParaRPr/>
          </a:p>
        </p:txBody>
      </p:sp>
      <p:sp>
        <p:nvSpPr>
          <p:cNvPr id="125" name="Google Shape;125;p4"/>
          <p:cNvSpPr txBox="1">
            <a:spLocks noGrp="1"/>
          </p:cNvSpPr>
          <p:nvPr>
            <p:ph type="body" idx="1"/>
          </p:nvPr>
        </p:nvSpPr>
        <p:spPr>
          <a:xfrm>
            <a:off x="457200" y="991424"/>
            <a:ext cx="5500500" cy="382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280"/>
              </a:spcBef>
              <a:spcAft>
                <a:spcPts val="0"/>
              </a:spcAft>
              <a:buClr>
                <a:schemeClr val="dk1"/>
              </a:buClr>
              <a:buSzPts val="1100"/>
              <a:buFont typeface="Arial"/>
              <a:buNone/>
            </a:pPr>
            <a:r>
              <a:rPr lang="sv-SE" sz="1200" dirty="0"/>
              <a:t>I olika situationer behöver man lägga olika lång tid på intressentanalysen. Ibland har man väldigt bra koll, då kan det säkert gå mycket fortare än vad som beskrivs nedan. Ibland finns det anledning att ta reda på mycket mer om intressenter, ex intervjua några, göra en enkätundersökning eller annat. Involvering av intressenterna i ert utvecklingsarbete ger möjlighet att nå god kvalitet och ett stort engagemang!</a:t>
            </a:r>
            <a:endParaRPr sz="1400" dirty="0"/>
          </a:p>
          <a:p>
            <a:pPr marL="0" lvl="0" indent="0" algn="l" rtl="0">
              <a:lnSpc>
                <a:spcPct val="80000"/>
              </a:lnSpc>
              <a:spcBef>
                <a:spcPts val="280"/>
              </a:spcBef>
              <a:spcAft>
                <a:spcPts val="0"/>
              </a:spcAft>
              <a:buClr>
                <a:srgbClr val="595959"/>
              </a:buClr>
              <a:buSzPts val="1400"/>
              <a:buNone/>
            </a:pPr>
            <a:endParaRPr sz="1400" dirty="0"/>
          </a:p>
          <a:p>
            <a:pPr marL="0" lvl="0" indent="0" algn="l" rtl="0">
              <a:lnSpc>
                <a:spcPct val="80000"/>
              </a:lnSpc>
              <a:spcBef>
                <a:spcPts val="280"/>
              </a:spcBef>
              <a:spcAft>
                <a:spcPts val="0"/>
              </a:spcAft>
              <a:buClr>
                <a:srgbClr val="595959"/>
              </a:buClr>
              <a:buSzPts val="1400"/>
              <a:buNone/>
            </a:pPr>
            <a:r>
              <a:rPr lang="sv-SE" sz="1400" dirty="0"/>
              <a:t>En intressentanalys görs i flera steg. Företrädesvis samlar man en liten grupp och jobbar tillsammans inom ramen för en workshop. </a:t>
            </a:r>
            <a:endParaRPr dirty="0"/>
          </a:p>
          <a:p>
            <a:pPr marL="0" lvl="0" indent="0" algn="l" rtl="0">
              <a:lnSpc>
                <a:spcPct val="80000"/>
              </a:lnSpc>
              <a:spcBef>
                <a:spcPts val="280"/>
              </a:spcBef>
              <a:spcAft>
                <a:spcPts val="0"/>
              </a:spcAft>
              <a:buClr>
                <a:srgbClr val="595959"/>
              </a:buClr>
              <a:buSzPts val="1400"/>
              <a:buNone/>
            </a:pPr>
            <a:endParaRPr sz="1400" dirty="0"/>
          </a:p>
          <a:p>
            <a:pPr marL="0" lvl="0" indent="0" algn="l" rtl="0">
              <a:lnSpc>
                <a:spcPct val="80000"/>
              </a:lnSpc>
              <a:spcBef>
                <a:spcPts val="280"/>
              </a:spcBef>
              <a:spcAft>
                <a:spcPts val="0"/>
              </a:spcAft>
              <a:buClr>
                <a:srgbClr val="595959"/>
              </a:buClr>
              <a:buSzPts val="1400"/>
              <a:buNone/>
            </a:pPr>
            <a:r>
              <a:rPr lang="sv-SE" sz="1400" dirty="0"/>
              <a:t>Räkna med en tidsåtgång på 3-4 h</a:t>
            </a:r>
            <a:endParaRPr dirty="0"/>
          </a:p>
          <a:p>
            <a:pPr marL="0" lvl="0" indent="0" algn="l" rtl="0">
              <a:lnSpc>
                <a:spcPct val="80000"/>
              </a:lnSpc>
              <a:spcBef>
                <a:spcPts val="280"/>
              </a:spcBef>
              <a:spcAft>
                <a:spcPts val="0"/>
              </a:spcAft>
              <a:buClr>
                <a:srgbClr val="595959"/>
              </a:buClr>
              <a:buSzPts val="1400"/>
              <a:buNone/>
            </a:pPr>
            <a:endParaRPr sz="1400" dirty="0"/>
          </a:p>
          <a:p>
            <a:pPr marL="0" lvl="0" indent="0" algn="l" rtl="0">
              <a:lnSpc>
                <a:spcPct val="80000"/>
              </a:lnSpc>
              <a:spcBef>
                <a:spcPts val="280"/>
              </a:spcBef>
              <a:spcAft>
                <a:spcPts val="0"/>
              </a:spcAft>
              <a:buClr>
                <a:srgbClr val="595959"/>
              </a:buClr>
              <a:buSzPts val="1400"/>
              <a:buNone/>
            </a:pPr>
            <a:r>
              <a:rPr lang="sv-SE" sz="1400" dirty="0"/>
              <a:t>Förslag till agenda :</a:t>
            </a:r>
            <a:endParaRPr dirty="0"/>
          </a:p>
          <a:p>
            <a:pPr marL="0" lvl="0" indent="0" algn="l" rtl="0">
              <a:lnSpc>
                <a:spcPct val="80000"/>
              </a:lnSpc>
              <a:spcBef>
                <a:spcPts val="280"/>
              </a:spcBef>
              <a:spcAft>
                <a:spcPts val="0"/>
              </a:spcAft>
              <a:buClr>
                <a:srgbClr val="595959"/>
              </a:buClr>
              <a:buSzPts val="1400"/>
              <a:buNone/>
            </a:pPr>
            <a:r>
              <a:rPr lang="sv-SE" sz="1400" dirty="0"/>
              <a:t>Kort kunskapsinspel om intressenter och intressentanalys 5 min</a:t>
            </a:r>
            <a:endParaRPr sz="1400" dirty="0"/>
          </a:p>
          <a:p>
            <a:pPr marL="0" lvl="0" indent="0" algn="l" rtl="0">
              <a:lnSpc>
                <a:spcPct val="80000"/>
              </a:lnSpc>
              <a:spcBef>
                <a:spcPts val="280"/>
              </a:spcBef>
              <a:spcAft>
                <a:spcPts val="0"/>
              </a:spcAft>
              <a:buClr>
                <a:srgbClr val="595959"/>
              </a:buClr>
              <a:buSzPts val="1400"/>
              <a:buNone/>
            </a:pPr>
            <a:r>
              <a:rPr lang="sv-SE" sz="1400" dirty="0"/>
              <a:t>Övning 1. Bruttolistan 15 min</a:t>
            </a:r>
            <a:endParaRPr dirty="0"/>
          </a:p>
          <a:p>
            <a:pPr marL="0" lvl="0" indent="0" algn="l" rtl="0">
              <a:lnSpc>
                <a:spcPct val="80000"/>
              </a:lnSpc>
              <a:spcBef>
                <a:spcPts val="280"/>
              </a:spcBef>
              <a:spcAft>
                <a:spcPts val="0"/>
              </a:spcAft>
              <a:buClr>
                <a:srgbClr val="595959"/>
              </a:buClr>
              <a:buSzPts val="1400"/>
              <a:buNone/>
            </a:pPr>
            <a:r>
              <a:rPr lang="sv-SE" sz="1400" dirty="0"/>
              <a:t>Övning 2. Intressentkartan 15 min</a:t>
            </a:r>
            <a:endParaRPr dirty="0"/>
          </a:p>
          <a:p>
            <a:pPr marL="0" lvl="0" indent="0" algn="l" rtl="0">
              <a:lnSpc>
                <a:spcPct val="80000"/>
              </a:lnSpc>
              <a:spcBef>
                <a:spcPts val="280"/>
              </a:spcBef>
              <a:spcAft>
                <a:spcPts val="0"/>
              </a:spcAft>
              <a:buClr>
                <a:srgbClr val="595959"/>
              </a:buClr>
              <a:buSzPts val="1400"/>
              <a:buNone/>
            </a:pPr>
            <a:r>
              <a:rPr lang="sv-SE" sz="1400" dirty="0"/>
              <a:t>Övning 3. Intressentmatrisen 20 min</a:t>
            </a:r>
            <a:endParaRPr dirty="0"/>
          </a:p>
          <a:p>
            <a:pPr marL="0" lvl="0" indent="0" algn="l" rtl="0">
              <a:lnSpc>
                <a:spcPct val="80000"/>
              </a:lnSpc>
              <a:spcBef>
                <a:spcPts val="280"/>
              </a:spcBef>
              <a:spcAft>
                <a:spcPts val="0"/>
              </a:spcAft>
              <a:buClr>
                <a:srgbClr val="595959"/>
              </a:buClr>
              <a:buSzPts val="1400"/>
              <a:buNone/>
            </a:pPr>
            <a:r>
              <a:rPr lang="sv-SE" sz="1400" dirty="0"/>
              <a:t>Övning 4. Intressentanalys och samverkans- och kommunikationsstrategi 2-3 h</a:t>
            </a:r>
            <a:endParaRPr dirty="0"/>
          </a:p>
          <a:p>
            <a:pPr marL="0" lvl="0" indent="0" algn="l" rtl="0">
              <a:lnSpc>
                <a:spcPct val="80000"/>
              </a:lnSpc>
              <a:spcBef>
                <a:spcPts val="280"/>
              </a:spcBef>
              <a:spcAft>
                <a:spcPts val="0"/>
              </a:spcAft>
              <a:buClr>
                <a:srgbClr val="595959"/>
              </a:buClr>
              <a:buSzPts val="1400"/>
              <a:buNone/>
            </a:pPr>
            <a:r>
              <a:rPr lang="sv-SE" sz="1400" dirty="0"/>
              <a:t>Avslutande reflektion 10 min</a:t>
            </a:r>
            <a:endParaRPr sz="1400" dirty="0"/>
          </a:p>
          <a:p>
            <a:pPr marL="0" lvl="0" indent="0" algn="l" rtl="0">
              <a:lnSpc>
                <a:spcPct val="80000"/>
              </a:lnSpc>
              <a:spcBef>
                <a:spcPts val="280"/>
              </a:spcBef>
              <a:spcAft>
                <a:spcPts val="0"/>
              </a:spcAft>
              <a:buClr>
                <a:srgbClr val="595959"/>
              </a:buClr>
              <a:buSzPts val="1400"/>
              <a:buNone/>
            </a:pPr>
            <a:endParaRPr sz="1400" dirty="0"/>
          </a:p>
          <a:p>
            <a:pPr marL="0" lvl="0" indent="0" algn="l" rtl="0">
              <a:lnSpc>
                <a:spcPct val="80000"/>
              </a:lnSpc>
              <a:spcBef>
                <a:spcPts val="280"/>
              </a:spcBef>
              <a:spcAft>
                <a:spcPts val="0"/>
              </a:spcAft>
              <a:buClr>
                <a:srgbClr val="595959"/>
              </a:buClr>
              <a:buSzPts val="1400"/>
              <a:buNone/>
            </a:pPr>
            <a:endParaRPr sz="14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200"/>
              <a:buFont typeface="Arial"/>
              <a:buNone/>
            </a:pPr>
            <a:r>
              <a:rPr lang="sv-SE"/>
              <a:t>Steg 1. Bruttolistan</a:t>
            </a:r>
            <a:endParaRPr/>
          </a:p>
        </p:txBody>
      </p:sp>
      <p:sp>
        <p:nvSpPr>
          <p:cNvPr id="132" name="Google Shape;132;p5"/>
          <p:cNvSpPr txBox="1">
            <a:spLocks noGrp="1"/>
          </p:cNvSpPr>
          <p:nvPr>
            <p:ph type="body" idx="1"/>
          </p:nvPr>
        </p:nvSpPr>
        <p:spPr>
          <a:xfrm>
            <a:off x="457200" y="991430"/>
            <a:ext cx="6115538" cy="33944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500"/>
              <a:buNone/>
            </a:pPr>
            <a:r>
              <a:rPr lang="sv-SE" sz="1400" i="1" dirty="0"/>
              <a:t>Allra först gäller det att göra en del preciseringar och avgränsningar: Vad är det för verksamhet vi tittar på när vi vill hitta intressenter? Ett företag eller en förvaltning? Ett projekt? En process? En tjänst eller en produkt? En affärsmodell?</a:t>
            </a:r>
            <a:endParaRPr sz="1400" i="1" dirty="0"/>
          </a:p>
          <a:p>
            <a:pPr marL="0" lvl="0" indent="0" algn="l" rtl="0">
              <a:spcBef>
                <a:spcPts val="0"/>
              </a:spcBef>
              <a:spcAft>
                <a:spcPts val="0"/>
              </a:spcAft>
              <a:buClr>
                <a:schemeClr val="dk1"/>
              </a:buClr>
              <a:buSzPts val="1500"/>
              <a:buNone/>
            </a:pPr>
            <a:endParaRPr sz="1800" dirty="0">
              <a:solidFill>
                <a:schemeClr val="dk1"/>
              </a:solidFill>
            </a:endParaRPr>
          </a:p>
          <a:p>
            <a:pPr marL="0" lvl="0" indent="0" algn="l" rtl="0">
              <a:spcBef>
                <a:spcPts val="0"/>
              </a:spcBef>
              <a:spcAft>
                <a:spcPts val="0"/>
              </a:spcAft>
              <a:buClr>
                <a:schemeClr val="dk1"/>
              </a:buClr>
              <a:buSzPts val="1500"/>
              <a:buNone/>
            </a:pPr>
            <a:r>
              <a:rPr lang="sv-SE" sz="1600" dirty="0"/>
              <a:t>Vilka är våra intressenter i detta arbete?</a:t>
            </a:r>
            <a:endParaRPr sz="1600" dirty="0"/>
          </a:p>
          <a:p>
            <a:pPr marL="0" lvl="0" indent="0" algn="l" rtl="0">
              <a:spcBef>
                <a:spcPts val="300"/>
              </a:spcBef>
              <a:spcAft>
                <a:spcPts val="0"/>
              </a:spcAft>
              <a:buClr>
                <a:schemeClr val="dk1"/>
              </a:buClr>
              <a:buSzPts val="1500"/>
              <a:buNone/>
            </a:pPr>
            <a:r>
              <a:rPr lang="sv-SE" sz="1600" dirty="0"/>
              <a:t>Inled med individuellt arbete: Lista alla intressenter du kommer på!</a:t>
            </a:r>
            <a:endParaRPr sz="1600" dirty="0"/>
          </a:p>
          <a:p>
            <a:pPr marL="0" lvl="0" indent="0" algn="l" rtl="0">
              <a:spcBef>
                <a:spcPts val="300"/>
              </a:spcBef>
              <a:spcAft>
                <a:spcPts val="0"/>
              </a:spcAft>
              <a:buClr>
                <a:schemeClr val="dk1"/>
              </a:buClr>
              <a:buSzPts val="1500"/>
              <a:buNone/>
            </a:pPr>
            <a:r>
              <a:rPr lang="sv-SE" sz="1600" dirty="0"/>
              <a:t>Skapa en gemensam bruttolista!</a:t>
            </a: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200"/>
              <a:buFont typeface="Arial"/>
              <a:buNone/>
            </a:pPr>
            <a:r>
              <a:rPr lang="sv-SE"/>
              <a:t>Steg 2. Intressentkartan</a:t>
            </a:r>
            <a:endParaRPr/>
          </a:p>
        </p:txBody>
      </p:sp>
      <p:sp>
        <p:nvSpPr>
          <p:cNvPr id="139" name="Google Shape;139;p6"/>
          <p:cNvSpPr txBox="1">
            <a:spLocks noGrp="1"/>
          </p:cNvSpPr>
          <p:nvPr>
            <p:ph type="body" idx="1"/>
          </p:nvPr>
        </p:nvSpPr>
        <p:spPr>
          <a:xfrm>
            <a:off x="457201" y="991430"/>
            <a:ext cx="4497754" cy="336173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595959"/>
              </a:buClr>
              <a:buSzPts val="1240"/>
              <a:buNone/>
            </a:pPr>
            <a:r>
              <a:rPr lang="sv-SE" sz="1240" b="1" i="1" dirty="0" err="1"/>
              <a:t>Invärlden</a:t>
            </a:r>
            <a:r>
              <a:rPr lang="sv-SE" sz="1240" dirty="0"/>
              <a:t> inbegriper vårt projekt och våra egna organisationer. Här har vi själva ett stort inflytande. </a:t>
            </a:r>
            <a:endParaRPr dirty="0"/>
          </a:p>
          <a:p>
            <a:pPr marL="0" lvl="0" indent="0" algn="l" rtl="0">
              <a:lnSpc>
                <a:spcPct val="80000"/>
              </a:lnSpc>
              <a:spcBef>
                <a:spcPts val="248"/>
              </a:spcBef>
              <a:spcAft>
                <a:spcPts val="0"/>
              </a:spcAft>
              <a:buClr>
                <a:srgbClr val="595959"/>
              </a:buClr>
              <a:buSzPts val="1240"/>
              <a:buNone/>
            </a:pPr>
            <a:endParaRPr sz="1240" dirty="0"/>
          </a:p>
          <a:p>
            <a:pPr marL="0" lvl="0" indent="0" algn="l" rtl="0">
              <a:lnSpc>
                <a:spcPct val="80000"/>
              </a:lnSpc>
              <a:spcBef>
                <a:spcPts val="248"/>
              </a:spcBef>
              <a:spcAft>
                <a:spcPts val="0"/>
              </a:spcAft>
              <a:buClr>
                <a:srgbClr val="595959"/>
              </a:buClr>
              <a:buSzPts val="1162"/>
              <a:buNone/>
            </a:pPr>
            <a:r>
              <a:rPr lang="sv-SE" sz="1162" b="1" i="1" dirty="0"/>
              <a:t>Närvärlden</a:t>
            </a:r>
            <a:r>
              <a:rPr lang="sv-SE" sz="1240" dirty="0"/>
              <a:t> är den arena som vi agerar på. Här sker förändringar som påverkar </a:t>
            </a:r>
            <a:r>
              <a:rPr lang="sv-SE" sz="1240" dirty="0" err="1"/>
              <a:t>invärlden</a:t>
            </a:r>
            <a:r>
              <a:rPr lang="sv-SE" sz="1240" dirty="0"/>
              <a:t> mer eller mindre direkt. De olika aktörernas agerande här påverkar förutsättningarna för vårt arbete. </a:t>
            </a:r>
            <a:endParaRPr dirty="0"/>
          </a:p>
          <a:p>
            <a:pPr marL="0" lvl="0" indent="0" algn="l" rtl="0">
              <a:lnSpc>
                <a:spcPct val="80000"/>
              </a:lnSpc>
              <a:spcBef>
                <a:spcPts val="248"/>
              </a:spcBef>
              <a:spcAft>
                <a:spcPts val="0"/>
              </a:spcAft>
              <a:buClr>
                <a:srgbClr val="595959"/>
              </a:buClr>
              <a:buSzPts val="1240"/>
              <a:buNone/>
            </a:pPr>
            <a:endParaRPr sz="1240" dirty="0"/>
          </a:p>
          <a:p>
            <a:pPr marL="0" lvl="0" indent="0" algn="l" rtl="0">
              <a:lnSpc>
                <a:spcPct val="80000"/>
              </a:lnSpc>
              <a:spcBef>
                <a:spcPts val="248"/>
              </a:spcBef>
              <a:spcAft>
                <a:spcPts val="0"/>
              </a:spcAft>
              <a:buClr>
                <a:srgbClr val="595959"/>
              </a:buClr>
              <a:buSzPts val="1240"/>
              <a:buNone/>
            </a:pPr>
            <a:r>
              <a:rPr lang="sv-SE" sz="1240" dirty="0"/>
              <a:t>Längre bort från vårt arbete finns den mer perifera </a:t>
            </a:r>
            <a:r>
              <a:rPr lang="sv-SE" sz="1162" b="1" i="1" dirty="0"/>
              <a:t>omvärlden</a:t>
            </a:r>
            <a:r>
              <a:rPr lang="sv-SE" sz="1240" dirty="0"/>
              <a:t> där det försiggår förändringar inom samhälle, ekonomi, teknik och så vidare. Dessa förändringar eller trender ändrar förutsättningarna för vårt arbete. Som enskild aktör har generellt sett små möjligheter att själv påverka trender i omvärlden, eftersom de i allt väsentligt ligger utanför den egna organisationens kontroll, samtidigt som de i sin tur kan påverka förutsättningarna för den fortsatta verksamheten.</a:t>
            </a:r>
            <a:endParaRPr dirty="0"/>
          </a:p>
          <a:p>
            <a:pPr marL="0" lvl="0" indent="0" algn="l" rtl="0">
              <a:lnSpc>
                <a:spcPct val="80000"/>
              </a:lnSpc>
              <a:spcBef>
                <a:spcPts val="248"/>
              </a:spcBef>
              <a:spcAft>
                <a:spcPts val="0"/>
              </a:spcAft>
              <a:buClr>
                <a:srgbClr val="595959"/>
              </a:buClr>
              <a:buSzPts val="1240"/>
              <a:buNone/>
            </a:pPr>
            <a:endParaRPr sz="1240" dirty="0"/>
          </a:p>
          <a:p>
            <a:pPr marL="0" lvl="0" indent="0" algn="l" rtl="0">
              <a:lnSpc>
                <a:spcPct val="80000"/>
              </a:lnSpc>
              <a:spcBef>
                <a:spcPts val="248"/>
              </a:spcBef>
              <a:spcAft>
                <a:spcPts val="0"/>
              </a:spcAft>
              <a:buClr>
                <a:srgbClr val="595959"/>
              </a:buClr>
              <a:buSzPts val="1240"/>
              <a:buNone/>
            </a:pPr>
            <a:r>
              <a:rPr lang="sv-SE" sz="1240" dirty="0"/>
              <a:t>Övning: Var i intressent-kartan hamnar de? I omvärlden, närvärlden eller </a:t>
            </a:r>
            <a:r>
              <a:rPr lang="sv-SE" sz="1240" dirty="0" err="1"/>
              <a:t>invärlden</a:t>
            </a:r>
            <a:r>
              <a:rPr lang="sv-SE" sz="1240" dirty="0"/>
              <a:t>? Placera in era intressenter på kartan.</a:t>
            </a:r>
            <a:endParaRPr dirty="0"/>
          </a:p>
          <a:p>
            <a:pPr marL="0" lvl="0" indent="0" algn="l" rtl="0">
              <a:lnSpc>
                <a:spcPct val="80000"/>
              </a:lnSpc>
              <a:spcBef>
                <a:spcPts val="248"/>
              </a:spcBef>
              <a:spcAft>
                <a:spcPts val="0"/>
              </a:spcAft>
              <a:buClr>
                <a:srgbClr val="595959"/>
              </a:buClr>
              <a:buSzPts val="1240"/>
              <a:buNone/>
            </a:pPr>
            <a:endParaRPr sz="1240" dirty="0"/>
          </a:p>
        </p:txBody>
      </p:sp>
      <p:grpSp>
        <p:nvGrpSpPr>
          <p:cNvPr id="140" name="Google Shape;140;p6"/>
          <p:cNvGrpSpPr/>
          <p:nvPr/>
        </p:nvGrpSpPr>
        <p:grpSpPr>
          <a:xfrm>
            <a:off x="4959235" y="627534"/>
            <a:ext cx="3888432" cy="3888432"/>
            <a:chOff x="2267744" y="1484784"/>
            <a:chExt cx="4392488" cy="4392488"/>
          </a:xfrm>
        </p:grpSpPr>
        <p:sp>
          <p:nvSpPr>
            <p:cNvPr id="141" name="Google Shape;141;p6"/>
            <p:cNvSpPr/>
            <p:nvPr/>
          </p:nvSpPr>
          <p:spPr>
            <a:xfrm>
              <a:off x="2267744" y="1484784"/>
              <a:ext cx="4392488" cy="4392488"/>
            </a:xfrm>
            <a:prstGeom prst="ellipse">
              <a:avLst/>
            </a:prstGeom>
            <a:solidFill>
              <a:srgbClr val="5B297D">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42" name="Google Shape;142;p6"/>
            <p:cNvSpPr/>
            <p:nvPr/>
          </p:nvSpPr>
          <p:spPr>
            <a:xfrm>
              <a:off x="2995024" y="2212063"/>
              <a:ext cx="2937927" cy="2937927"/>
            </a:xfrm>
            <a:prstGeom prst="ellipse">
              <a:avLst/>
            </a:prstGeom>
            <a:solidFill>
              <a:srgbClr val="5B297D">
                <a:alpha val="49803"/>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43" name="Google Shape;143;p6"/>
            <p:cNvSpPr/>
            <p:nvPr/>
          </p:nvSpPr>
          <p:spPr>
            <a:xfrm>
              <a:off x="3673340" y="2890379"/>
              <a:ext cx="1581296" cy="1581296"/>
            </a:xfrm>
            <a:prstGeom prst="ellipse">
              <a:avLst/>
            </a:prstGeom>
            <a:solidFill>
              <a:srgbClr val="5B297D">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a:solidFill>
                    <a:srgbClr val="FFFFFF"/>
                  </a:solidFill>
                  <a:latin typeface="Arial"/>
                  <a:ea typeface="Arial"/>
                  <a:cs typeface="Arial"/>
                  <a:sym typeface="Arial"/>
                </a:rPr>
                <a:t>Invärld</a:t>
              </a:r>
              <a:endParaRPr sz="1350">
                <a:solidFill>
                  <a:srgbClr val="FFFFFF"/>
                </a:solidFill>
                <a:latin typeface="Arial"/>
                <a:ea typeface="Arial"/>
                <a:cs typeface="Arial"/>
                <a:sym typeface="Arial"/>
              </a:endParaRPr>
            </a:p>
          </p:txBody>
        </p:sp>
        <p:sp>
          <p:nvSpPr>
            <p:cNvPr id="144" name="Google Shape;144;p6"/>
            <p:cNvSpPr txBox="1"/>
            <p:nvPr/>
          </p:nvSpPr>
          <p:spPr>
            <a:xfrm>
              <a:off x="3673340" y="2411597"/>
              <a:ext cx="1581296" cy="3389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350">
                  <a:solidFill>
                    <a:srgbClr val="FFFFFF"/>
                  </a:solidFill>
                  <a:latin typeface="Arial"/>
                  <a:ea typeface="Arial"/>
                  <a:cs typeface="Arial"/>
                  <a:sym typeface="Arial"/>
                </a:rPr>
                <a:t>Närvärld</a:t>
              </a:r>
              <a:endParaRPr/>
            </a:p>
          </p:txBody>
        </p:sp>
        <p:sp>
          <p:nvSpPr>
            <p:cNvPr id="145" name="Google Shape;145;p6"/>
            <p:cNvSpPr txBox="1"/>
            <p:nvPr/>
          </p:nvSpPr>
          <p:spPr>
            <a:xfrm>
              <a:off x="3673339" y="1700808"/>
              <a:ext cx="1581296" cy="3389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350">
                  <a:solidFill>
                    <a:srgbClr val="FFFFFF"/>
                  </a:solidFill>
                  <a:latin typeface="Arial"/>
                  <a:ea typeface="Arial"/>
                  <a:cs typeface="Arial"/>
                  <a:sym typeface="Arial"/>
                </a:rPr>
                <a:t>Omvärld</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200"/>
              <a:buFont typeface="Arial"/>
              <a:buNone/>
            </a:pPr>
            <a:r>
              <a:rPr lang="sv-SE"/>
              <a:t>Steg 3. Intressentanalysen</a:t>
            </a:r>
            <a:endParaRPr/>
          </a:p>
        </p:txBody>
      </p:sp>
      <p:sp>
        <p:nvSpPr>
          <p:cNvPr id="152" name="Google Shape;152;p7"/>
          <p:cNvSpPr txBox="1">
            <a:spLocks noGrp="1"/>
          </p:cNvSpPr>
          <p:nvPr>
            <p:ph type="body" idx="1"/>
          </p:nvPr>
        </p:nvSpPr>
        <p:spPr>
          <a:xfrm>
            <a:off x="457200" y="991425"/>
            <a:ext cx="5379600" cy="3087900"/>
          </a:xfrm>
          <a:prstGeom prst="rect">
            <a:avLst/>
          </a:prstGeom>
          <a:noFill/>
          <a:ln>
            <a:noFill/>
          </a:ln>
        </p:spPr>
        <p:txBody>
          <a:bodyPr spcFirstLastPara="1" wrap="square" lIns="91425" tIns="45700" rIns="91425" bIns="45700" anchor="t" anchorCtr="0">
            <a:normAutofit/>
          </a:bodyPr>
          <a:lstStyle/>
          <a:p>
            <a:pPr marL="457200" lvl="0" indent="-336550" algn="l" rtl="0">
              <a:spcBef>
                <a:spcPts val="0"/>
              </a:spcBef>
              <a:spcAft>
                <a:spcPts val="0"/>
              </a:spcAft>
              <a:buSzPts val="1700"/>
              <a:buChar char="●"/>
            </a:pPr>
            <a:r>
              <a:rPr lang="sv-SE" sz="1700" dirty="0"/>
              <a:t>Vilka är era huvudintressenter – de som ställer krav på er, som ni ska leverera någonting till?</a:t>
            </a:r>
            <a:endParaRPr sz="1700" dirty="0"/>
          </a:p>
          <a:p>
            <a:pPr marL="457200" lvl="0" indent="-336550" algn="l" rtl="0">
              <a:spcBef>
                <a:spcPts val="0"/>
              </a:spcBef>
              <a:spcAft>
                <a:spcPts val="0"/>
              </a:spcAft>
              <a:buSzPts val="1700"/>
              <a:buChar char="●"/>
            </a:pPr>
            <a:r>
              <a:rPr lang="sv-SE" sz="1700" dirty="0"/>
              <a:t>Vad har era huvudintressenter för behov, vad är det de vill ha av er? Vad vill ni ha av dem?</a:t>
            </a:r>
            <a:endParaRPr sz="1700" dirty="0"/>
          </a:p>
          <a:p>
            <a:pPr marL="457200" lvl="0" indent="-336550" algn="l" rtl="0">
              <a:spcBef>
                <a:spcPts val="0"/>
              </a:spcBef>
              <a:spcAft>
                <a:spcPts val="0"/>
              </a:spcAft>
              <a:buSzPts val="1700"/>
              <a:buChar char="●"/>
            </a:pPr>
            <a:r>
              <a:rPr lang="sv-SE" sz="1700" dirty="0"/>
              <a:t>Vilka är era leverantörer – de intressenter ni ställer krav på?</a:t>
            </a:r>
            <a:endParaRPr sz="1700" dirty="0"/>
          </a:p>
          <a:p>
            <a:pPr marL="457200" lvl="0" indent="-336550" algn="l" rtl="0">
              <a:spcBef>
                <a:spcPts val="0"/>
              </a:spcBef>
              <a:spcAft>
                <a:spcPts val="0"/>
              </a:spcAft>
              <a:buSzPts val="1700"/>
              <a:buChar char="●"/>
            </a:pPr>
            <a:r>
              <a:rPr lang="sv-SE" sz="1700" dirty="0"/>
              <a:t>Vad vill ni ha av era leverantörer och vad vill de ha av er?</a:t>
            </a:r>
            <a:endParaRPr sz="1700" dirty="0"/>
          </a:p>
          <a:p>
            <a:pPr marL="0" lvl="0" indent="0" algn="l" rtl="0">
              <a:spcBef>
                <a:spcPts val="400"/>
              </a:spcBef>
              <a:spcAft>
                <a:spcPts val="0"/>
              </a:spcAft>
              <a:buNone/>
            </a:pPr>
            <a:endParaRPr sz="1700" dirty="0"/>
          </a:p>
          <a:p>
            <a:pPr marL="0" lvl="0" indent="0" algn="l" rtl="0">
              <a:spcBef>
                <a:spcPts val="400"/>
              </a:spcBef>
              <a:spcAft>
                <a:spcPts val="0"/>
              </a:spcAft>
              <a:buClr>
                <a:srgbClr val="595959"/>
              </a:buClr>
              <a:buSzPts val="2000"/>
              <a:buNone/>
            </a:pPr>
            <a:r>
              <a:rPr lang="sv-SE" sz="1600" dirty="0"/>
              <a:t>Dokumentera och spara! Nästa gång ni gör en intressentanalys går det snabbare om ni kan utgå från ett material som bara behöver justeras och kompletteras!</a:t>
            </a: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3200"/>
              <a:buFont typeface="Arial"/>
              <a:buNone/>
            </a:pPr>
            <a:r>
              <a:rPr lang="sv-SE"/>
              <a:t>Steg 3 Intressentmatrisen</a:t>
            </a:r>
            <a:endParaRPr/>
          </a:p>
        </p:txBody>
      </p:sp>
      <p:grpSp>
        <p:nvGrpSpPr>
          <p:cNvPr id="159" name="Google Shape;159;p8"/>
          <p:cNvGrpSpPr/>
          <p:nvPr/>
        </p:nvGrpSpPr>
        <p:grpSpPr>
          <a:xfrm>
            <a:off x="4149961" y="958115"/>
            <a:ext cx="4937395" cy="3255486"/>
            <a:chOff x="-180528" y="918011"/>
            <a:chExt cx="9145018" cy="5497275"/>
          </a:xfrm>
        </p:grpSpPr>
        <p:sp>
          <p:nvSpPr>
            <p:cNvPr id="160" name="Google Shape;160;p8"/>
            <p:cNvSpPr txBox="1"/>
            <p:nvPr/>
          </p:nvSpPr>
          <p:spPr>
            <a:xfrm>
              <a:off x="7524331" y="5306108"/>
              <a:ext cx="1440159" cy="7795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dirty="0">
                  <a:solidFill>
                    <a:schemeClr val="bg2"/>
                  </a:solidFill>
                  <a:latin typeface="Arial"/>
                  <a:ea typeface="Arial"/>
                  <a:cs typeface="Arial"/>
                  <a:sym typeface="Arial"/>
                </a:rPr>
                <a:t>Intresse-grad</a:t>
              </a:r>
              <a:endParaRPr dirty="0">
                <a:solidFill>
                  <a:schemeClr val="bg2"/>
                </a:solidFill>
              </a:endParaRPr>
            </a:p>
          </p:txBody>
        </p:sp>
        <p:grpSp>
          <p:nvGrpSpPr>
            <p:cNvPr id="161" name="Google Shape;161;p8"/>
            <p:cNvGrpSpPr/>
            <p:nvPr/>
          </p:nvGrpSpPr>
          <p:grpSpPr>
            <a:xfrm>
              <a:off x="-180528" y="918011"/>
              <a:ext cx="7704856" cy="5497275"/>
              <a:chOff x="-180528" y="918011"/>
              <a:chExt cx="7704856" cy="5497275"/>
            </a:xfrm>
          </p:grpSpPr>
          <p:grpSp>
            <p:nvGrpSpPr>
              <p:cNvPr id="162" name="Google Shape;162;p8"/>
              <p:cNvGrpSpPr/>
              <p:nvPr/>
            </p:nvGrpSpPr>
            <p:grpSpPr>
              <a:xfrm>
                <a:off x="1403648" y="1556048"/>
                <a:ext cx="5760640" cy="3891086"/>
                <a:chOff x="2195736" y="1556048"/>
                <a:chExt cx="5760640" cy="3891086"/>
              </a:xfrm>
            </p:grpSpPr>
            <p:sp>
              <p:nvSpPr>
                <p:cNvPr id="163" name="Google Shape;163;p8"/>
                <p:cNvSpPr/>
                <p:nvPr/>
              </p:nvSpPr>
              <p:spPr>
                <a:xfrm>
                  <a:off x="2195736" y="1556792"/>
                  <a:ext cx="2880320" cy="1944216"/>
                </a:xfrm>
                <a:prstGeom prst="rect">
                  <a:avLst/>
                </a:prstGeom>
                <a:solidFill>
                  <a:srgbClr val="5B297D">
                    <a:alpha val="49803"/>
                  </a:srgbClr>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a:solidFill>
                        <a:srgbClr val="FFFFFF"/>
                      </a:solidFill>
                      <a:latin typeface="Arial"/>
                      <a:ea typeface="Arial"/>
                      <a:cs typeface="Arial"/>
                      <a:sym typeface="Arial"/>
                    </a:rPr>
                    <a:t>2. Behov tillfredsställs</a:t>
                  </a:r>
                  <a:endParaRPr/>
                </a:p>
              </p:txBody>
            </p:sp>
            <p:sp>
              <p:nvSpPr>
                <p:cNvPr id="164" name="Google Shape;164;p8"/>
                <p:cNvSpPr/>
                <p:nvPr/>
              </p:nvSpPr>
              <p:spPr>
                <a:xfrm>
                  <a:off x="2195736" y="3501008"/>
                  <a:ext cx="2880320" cy="1944216"/>
                </a:xfrm>
                <a:prstGeom prst="rect">
                  <a:avLst/>
                </a:prstGeom>
                <a:solidFill>
                  <a:srgbClr val="5B297D">
                    <a:alpha val="49803"/>
                  </a:srgbClr>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a:solidFill>
                        <a:srgbClr val="FFFFFF"/>
                      </a:solidFill>
                      <a:latin typeface="Arial"/>
                      <a:ea typeface="Arial"/>
                      <a:cs typeface="Arial"/>
                      <a:sym typeface="Arial"/>
                    </a:rPr>
                    <a:t>4. Konsultation</a:t>
                  </a:r>
                  <a:endParaRPr/>
                </a:p>
              </p:txBody>
            </p:sp>
            <p:sp>
              <p:nvSpPr>
                <p:cNvPr id="165" name="Google Shape;165;p8"/>
                <p:cNvSpPr/>
                <p:nvPr/>
              </p:nvSpPr>
              <p:spPr>
                <a:xfrm>
                  <a:off x="5076056" y="1556048"/>
                  <a:ext cx="2880320" cy="1944216"/>
                </a:xfrm>
                <a:prstGeom prst="rect">
                  <a:avLst/>
                </a:prstGeom>
                <a:solidFill>
                  <a:srgbClr val="5B297D">
                    <a:alpha val="49803"/>
                  </a:srgbClr>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a:solidFill>
                        <a:srgbClr val="FFFFFF"/>
                      </a:solidFill>
                      <a:latin typeface="Arial"/>
                      <a:ea typeface="Arial"/>
                      <a:cs typeface="Arial"/>
                      <a:sym typeface="Arial"/>
                    </a:rPr>
                    <a:t>1. Nyckelspelare</a:t>
                  </a:r>
                  <a:endParaRPr/>
                </a:p>
              </p:txBody>
            </p:sp>
            <p:sp>
              <p:nvSpPr>
                <p:cNvPr id="166" name="Google Shape;166;p8"/>
                <p:cNvSpPr/>
                <p:nvPr/>
              </p:nvSpPr>
              <p:spPr>
                <a:xfrm>
                  <a:off x="5076056" y="3502918"/>
                  <a:ext cx="2880320" cy="1944216"/>
                </a:xfrm>
                <a:prstGeom prst="rect">
                  <a:avLst/>
                </a:prstGeom>
                <a:solidFill>
                  <a:srgbClr val="5B297D">
                    <a:alpha val="49803"/>
                  </a:srgbClr>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350">
                      <a:solidFill>
                        <a:srgbClr val="FFFFFF"/>
                      </a:solidFill>
                      <a:latin typeface="Arial"/>
                      <a:ea typeface="Arial"/>
                      <a:cs typeface="Arial"/>
                      <a:sym typeface="Arial"/>
                    </a:rPr>
                    <a:t>3. Informeras</a:t>
                  </a:r>
                  <a:endParaRPr/>
                </a:p>
              </p:txBody>
            </p:sp>
          </p:grpSp>
          <p:cxnSp>
            <p:nvCxnSpPr>
              <p:cNvPr id="167" name="Google Shape;167;p8"/>
              <p:cNvCxnSpPr/>
              <p:nvPr/>
            </p:nvCxnSpPr>
            <p:spPr>
              <a:xfrm rot="10800000">
                <a:off x="1043608" y="1340768"/>
                <a:ext cx="0" cy="4248472"/>
              </a:xfrm>
              <a:prstGeom prst="straightConnector1">
                <a:avLst/>
              </a:prstGeom>
              <a:noFill/>
              <a:ln w="9525" cap="flat" cmpd="sng">
                <a:solidFill>
                  <a:schemeClr val="bg2"/>
                </a:solidFill>
                <a:prstDash val="solid"/>
                <a:round/>
                <a:headEnd type="none" w="sm" len="sm"/>
                <a:tailEnd type="stealth" w="med" len="med"/>
              </a:ln>
            </p:spPr>
          </p:cxnSp>
          <p:cxnSp>
            <p:nvCxnSpPr>
              <p:cNvPr id="168" name="Google Shape;168;p8"/>
              <p:cNvCxnSpPr/>
              <p:nvPr/>
            </p:nvCxnSpPr>
            <p:spPr>
              <a:xfrm>
                <a:off x="1259632" y="5733256"/>
                <a:ext cx="6264696" cy="0"/>
              </a:xfrm>
              <a:prstGeom prst="straightConnector1">
                <a:avLst/>
              </a:prstGeom>
              <a:noFill/>
              <a:ln w="9525" cap="flat" cmpd="sng">
                <a:solidFill>
                  <a:schemeClr val="bg2"/>
                </a:solidFill>
                <a:prstDash val="solid"/>
                <a:round/>
                <a:headEnd type="none" w="sm" len="sm"/>
                <a:tailEnd type="stealth" w="med" len="med"/>
              </a:ln>
            </p:spPr>
          </p:cxnSp>
          <p:sp>
            <p:nvSpPr>
              <p:cNvPr id="169" name="Google Shape;169;p8"/>
              <p:cNvSpPr txBox="1"/>
              <p:nvPr/>
            </p:nvSpPr>
            <p:spPr>
              <a:xfrm>
                <a:off x="431541" y="918011"/>
                <a:ext cx="1692187" cy="4806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dirty="0">
                    <a:solidFill>
                      <a:schemeClr val="bg2"/>
                    </a:solidFill>
                    <a:latin typeface="Arial"/>
                    <a:ea typeface="Arial"/>
                    <a:cs typeface="Arial"/>
                    <a:sym typeface="Arial"/>
                  </a:rPr>
                  <a:t>Inflytande</a:t>
                </a:r>
                <a:r>
                  <a:rPr lang="sv-SE" sz="1250" dirty="0">
                    <a:solidFill>
                      <a:srgbClr val="5B297D"/>
                    </a:solidFill>
                    <a:latin typeface="Arial"/>
                    <a:ea typeface="Arial"/>
                    <a:cs typeface="Arial"/>
                    <a:sym typeface="Arial"/>
                  </a:rPr>
                  <a:t> </a:t>
                </a:r>
                <a:endParaRPr sz="1300" dirty="0"/>
              </a:p>
            </p:txBody>
          </p:sp>
          <p:sp>
            <p:nvSpPr>
              <p:cNvPr id="170" name="Google Shape;170;p8"/>
              <p:cNvSpPr txBox="1"/>
              <p:nvPr/>
            </p:nvSpPr>
            <p:spPr>
              <a:xfrm>
                <a:off x="5004047" y="5908629"/>
                <a:ext cx="1440159" cy="506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350" dirty="0">
                    <a:solidFill>
                      <a:schemeClr val="bg2"/>
                    </a:solidFill>
                    <a:latin typeface="Arial"/>
                    <a:ea typeface="Arial"/>
                    <a:cs typeface="Arial"/>
                    <a:sym typeface="Arial"/>
                  </a:rPr>
                  <a:t>Hög</a:t>
                </a:r>
                <a:endParaRPr dirty="0">
                  <a:solidFill>
                    <a:schemeClr val="bg2"/>
                  </a:solidFill>
                </a:endParaRPr>
              </a:p>
            </p:txBody>
          </p:sp>
          <p:sp>
            <p:nvSpPr>
              <p:cNvPr id="171" name="Google Shape;171;p8"/>
              <p:cNvSpPr txBox="1"/>
              <p:nvPr/>
            </p:nvSpPr>
            <p:spPr>
              <a:xfrm>
                <a:off x="-180528" y="2344234"/>
                <a:ext cx="1440159" cy="506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350" dirty="0">
                    <a:solidFill>
                      <a:schemeClr val="bg2"/>
                    </a:solidFill>
                    <a:latin typeface="Arial"/>
                    <a:ea typeface="Arial"/>
                    <a:cs typeface="Arial"/>
                    <a:sym typeface="Arial"/>
                  </a:rPr>
                  <a:t>Högt</a:t>
                </a:r>
                <a:endParaRPr dirty="0">
                  <a:solidFill>
                    <a:schemeClr val="bg2"/>
                  </a:solidFill>
                </a:endParaRPr>
              </a:p>
            </p:txBody>
          </p:sp>
          <p:sp>
            <p:nvSpPr>
              <p:cNvPr id="172" name="Google Shape;172;p8"/>
              <p:cNvSpPr txBox="1"/>
              <p:nvPr/>
            </p:nvSpPr>
            <p:spPr>
              <a:xfrm>
                <a:off x="-180528" y="4288450"/>
                <a:ext cx="1440159" cy="506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350" dirty="0">
                    <a:solidFill>
                      <a:schemeClr val="bg2"/>
                    </a:solidFill>
                    <a:latin typeface="Arial"/>
                    <a:ea typeface="Arial"/>
                    <a:cs typeface="Arial"/>
                    <a:sym typeface="Arial"/>
                  </a:rPr>
                  <a:t>Lågt</a:t>
                </a:r>
                <a:endParaRPr dirty="0">
                  <a:solidFill>
                    <a:schemeClr val="bg2"/>
                  </a:solidFill>
                </a:endParaRPr>
              </a:p>
            </p:txBody>
          </p:sp>
          <p:sp>
            <p:nvSpPr>
              <p:cNvPr id="173" name="Google Shape;173;p8"/>
              <p:cNvSpPr txBox="1"/>
              <p:nvPr/>
            </p:nvSpPr>
            <p:spPr>
              <a:xfrm>
                <a:off x="2123726" y="5908629"/>
                <a:ext cx="1440159" cy="506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350" dirty="0">
                    <a:solidFill>
                      <a:schemeClr val="bg2"/>
                    </a:solidFill>
                    <a:latin typeface="Arial"/>
                    <a:ea typeface="Arial"/>
                    <a:cs typeface="Arial"/>
                    <a:sym typeface="Arial"/>
                  </a:rPr>
                  <a:t>Låg</a:t>
                </a:r>
                <a:endParaRPr dirty="0">
                  <a:solidFill>
                    <a:schemeClr val="bg2"/>
                  </a:solidFill>
                </a:endParaRPr>
              </a:p>
            </p:txBody>
          </p:sp>
        </p:grpSp>
      </p:grpSp>
      <p:sp>
        <p:nvSpPr>
          <p:cNvPr id="174" name="Google Shape;174;p8"/>
          <p:cNvSpPr txBox="1"/>
          <p:nvPr/>
        </p:nvSpPr>
        <p:spPr>
          <a:xfrm>
            <a:off x="326150" y="958105"/>
            <a:ext cx="3610012"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dirty="0">
                <a:solidFill>
                  <a:srgbClr val="595959"/>
                </a:solidFill>
              </a:rPr>
              <a:t>Steg 3 handlar om att dela in intressenterna utifrån hur intresserade de är av vårt projekt/vårt arbete (högt eller lågt) och hur stort inflytande de har eller bör ha (högt eller lågt). </a:t>
            </a:r>
            <a:endParaRPr sz="1200" dirty="0">
              <a:solidFill>
                <a:srgbClr val="595959"/>
              </a:solidFill>
            </a:endParaRPr>
          </a:p>
          <a:p>
            <a:pPr marL="0" marR="0" lvl="0" indent="0" algn="l" rtl="0">
              <a:spcBef>
                <a:spcPts val="0"/>
              </a:spcBef>
              <a:spcAft>
                <a:spcPts val="0"/>
              </a:spcAft>
              <a:buNone/>
            </a:pPr>
            <a:endParaRPr sz="1200" dirty="0">
              <a:solidFill>
                <a:srgbClr val="595959"/>
              </a:solidFill>
            </a:endParaRPr>
          </a:p>
          <a:p>
            <a:pPr marL="0" marR="0" lvl="0" indent="0" algn="l" rtl="0">
              <a:spcBef>
                <a:spcPts val="0"/>
              </a:spcBef>
              <a:spcAft>
                <a:spcPts val="0"/>
              </a:spcAft>
              <a:buNone/>
            </a:pPr>
            <a:r>
              <a:rPr lang="sv-SE" sz="1200" dirty="0">
                <a:solidFill>
                  <a:srgbClr val="595959"/>
                </a:solidFill>
              </a:rPr>
              <a:t>Plotta in era intressenter i fyrfältaren. </a:t>
            </a:r>
            <a:endParaRPr sz="1200" dirty="0">
              <a:solidFill>
                <a:srgbClr val="595959"/>
              </a:solidFill>
            </a:endParaRPr>
          </a:p>
          <a:p>
            <a:pPr marL="0" marR="0" lvl="0" indent="0" algn="l" rtl="0">
              <a:spcBef>
                <a:spcPts val="0"/>
              </a:spcBef>
              <a:spcAft>
                <a:spcPts val="0"/>
              </a:spcAft>
              <a:buNone/>
            </a:pPr>
            <a:endParaRPr sz="1200" dirty="0">
              <a:solidFill>
                <a:srgbClr val="595959"/>
              </a:solidFill>
            </a:endParaRPr>
          </a:p>
          <a:p>
            <a:pPr marL="0" marR="0" lvl="0" indent="0" algn="l" rtl="0">
              <a:spcBef>
                <a:spcPts val="0"/>
              </a:spcBef>
              <a:spcAft>
                <a:spcPts val="0"/>
              </a:spcAft>
              <a:buNone/>
            </a:pPr>
            <a:r>
              <a:rPr lang="sv-SE" sz="1200" dirty="0">
                <a:solidFill>
                  <a:srgbClr val="595959"/>
                </a:solidFill>
              </a:rPr>
              <a:t>Beroende på var de hamnar i fyrfältaren så ger det en vägledning om var man ska lägga mest kommunikationsresurser. Mest kraft ska läggas på kommunikation med 1. Nyckelspelare och 2. Behov tillfredsställs följt av 3. Informeras och 4. Konsultation. </a:t>
            </a:r>
            <a:endParaRPr sz="1200" dirty="0">
              <a:solidFill>
                <a:srgbClr val="595959"/>
              </a:solidFill>
            </a:endParaRPr>
          </a:p>
          <a:p>
            <a:pPr marL="0" marR="0" lvl="0" indent="0" algn="l" rtl="0">
              <a:spcBef>
                <a:spcPts val="0"/>
              </a:spcBef>
              <a:spcAft>
                <a:spcPts val="0"/>
              </a:spcAft>
              <a:buNone/>
            </a:pPr>
            <a:endParaRPr sz="1200" dirty="0">
              <a:solidFill>
                <a:srgbClr val="595959"/>
              </a:solidFill>
            </a:endParaRPr>
          </a:p>
          <a:p>
            <a:pPr marL="0" marR="0" lvl="0" indent="0" algn="l" rtl="0">
              <a:spcBef>
                <a:spcPts val="0"/>
              </a:spcBef>
              <a:spcAft>
                <a:spcPts val="0"/>
              </a:spcAft>
              <a:buNone/>
            </a:pPr>
            <a:r>
              <a:rPr lang="sv-SE" sz="1200" dirty="0">
                <a:solidFill>
                  <a:srgbClr val="595959"/>
                </a:solidFill>
              </a:rPr>
              <a:t>Det är naturligtvis viktigt att även denna sammanställning sparas!</a:t>
            </a:r>
            <a:endParaRPr sz="1200" dirty="0">
              <a:solidFill>
                <a:srgbClr val="595959"/>
              </a:solidFill>
            </a:endParaRPr>
          </a:p>
        </p:txBody>
      </p:sp>
      <p:sp>
        <p:nvSpPr>
          <p:cNvPr id="175" name="Google Shape;175;p8"/>
          <p:cNvSpPr txBox="1"/>
          <p:nvPr/>
        </p:nvSpPr>
        <p:spPr>
          <a:xfrm>
            <a:off x="7297550" y="4343675"/>
            <a:ext cx="17898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100" i="1" dirty="0" err="1">
                <a:solidFill>
                  <a:schemeClr val="bg2"/>
                </a:solidFill>
              </a:rPr>
              <a:t>Mendelow</a:t>
            </a:r>
            <a:r>
              <a:rPr lang="sv-SE" sz="1100" i="1" dirty="0">
                <a:solidFill>
                  <a:schemeClr val="bg2"/>
                </a:solidFill>
              </a:rPr>
              <a:t> 1991</a:t>
            </a:r>
            <a:endParaRPr sz="1100" i="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47132" y="205980"/>
            <a:ext cx="5921829" cy="59909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95959"/>
              </a:buClr>
              <a:buSzPts val="2880"/>
              <a:buFont typeface="Arial"/>
              <a:buNone/>
            </a:pPr>
            <a:r>
              <a:rPr lang="sv-SE" sz="2380"/>
              <a:t>Steg 4 En mall för strategi för samverkan och kommunikation</a:t>
            </a:r>
            <a:endParaRPr sz="2700"/>
          </a:p>
        </p:txBody>
      </p:sp>
      <p:graphicFrame>
        <p:nvGraphicFramePr>
          <p:cNvPr id="182" name="Google Shape;182;p9"/>
          <p:cNvGraphicFramePr/>
          <p:nvPr/>
        </p:nvGraphicFramePr>
        <p:xfrm>
          <a:off x="457199" y="992188"/>
          <a:ext cx="8194475" cy="2822150"/>
        </p:xfrm>
        <a:graphic>
          <a:graphicData uri="http://schemas.openxmlformats.org/drawingml/2006/table">
            <a:tbl>
              <a:tblPr>
                <a:noFill/>
                <a:tableStyleId>{37FFEB77-15A0-4DF0-A85D-1F989EC92F74}</a:tableStyleId>
              </a:tblPr>
              <a:tblGrid>
                <a:gridCol w="812675">
                  <a:extLst>
                    <a:ext uri="{9D8B030D-6E8A-4147-A177-3AD203B41FA5}">
                      <a16:colId xmlns:a16="http://schemas.microsoft.com/office/drawing/2014/main" val="20000"/>
                    </a:ext>
                  </a:extLst>
                </a:gridCol>
                <a:gridCol w="744950">
                  <a:extLst>
                    <a:ext uri="{9D8B030D-6E8A-4147-A177-3AD203B41FA5}">
                      <a16:colId xmlns:a16="http://schemas.microsoft.com/office/drawing/2014/main" val="20001"/>
                    </a:ext>
                  </a:extLst>
                </a:gridCol>
                <a:gridCol w="1015850">
                  <a:extLst>
                    <a:ext uri="{9D8B030D-6E8A-4147-A177-3AD203B41FA5}">
                      <a16:colId xmlns:a16="http://schemas.microsoft.com/office/drawing/2014/main" val="20002"/>
                    </a:ext>
                  </a:extLst>
                </a:gridCol>
                <a:gridCol w="880400">
                  <a:extLst>
                    <a:ext uri="{9D8B030D-6E8A-4147-A177-3AD203B41FA5}">
                      <a16:colId xmlns:a16="http://schemas.microsoft.com/office/drawing/2014/main" val="20003"/>
                    </a:ext>
                  </a:extLst>
                </a:gridCol>
                <a:gridCol w="948125">
                  <a:extLst>
                    <a:ext uri="{9D8B030D-6E8A-4147-A177-3AD203B41FA5}">
                      <a16:colId xmlns:a16="http://schemas.microsoft.com/office/drawing/2014/main" val="20004"/>
                    </a:ext>
                  </a:extLst>
                </a:gridCol>
                <a:gridCol w="677225">
                  <a:extLst>
                    <a:ext uri="{9D8B030D-6E8A-4147-A177-3AD203B41FA5}">
                      <a16:colId xmlns:a16="http://schemas.microsoft.com/office/drawing/2014/main" val="20005"/>
                    </a:ext>
                  </a:extLst>
                </a:gridCol>
                <a:gridCol w="744950">
                  <a:extLst>
                    <a:ext uri="{9D8B030D-6E8A-4147-A177-3AD203B41FA5}">
                      <a16:colId xmlns:a16="http://schemas.microsoft.com/office/drawing/2014/main" val="20006"/>
                    </a:ext>
                  </a:extLst>
                </a:gridCol>
                <a:gridCol w="744950">
                  <a:extLst>
                    <a:ext uri="{9D8B030D-6E8A-4147-A177-3AD203B41FA5}">
                      <a16:colId xmlns:a16="http://schemas.microsoft.com/office/drawing/2014/main" val="20007"/>
                    </a:ext>
                  </a:extLst>
                </a:gridCol>
                <a:gridCol w="812675">
                  <a:extLst>
                    <a:ext uri="{9D8B030D-6E8A-4147-A177-3AD203B41FA5}">
                      <a16:colId xmlns:a16="http://schemas.microsoft.com/office/drawing/2014/main" val="20008"/>
                    </a:ext>
                  </a:extLst>
                </a:gridCol>
                <a:gridCol w="812675">
                  <a:extLst>
                    <a:ext uri="{9D8B030D-6E8A-4147-A177-3AD203B41FA5}">
                      <a16:colId xmlns:a16="http://schemas.microsoft.com/office/drawing/2014/main" val="20009"/>
                    </a:ext>
                  </a:extLst>
                </a:gridCol>
              </a:tblGrid>
              <a:tr h="368225">
                <a:tc>
                  <a:txBody>
                    <a:bodyPr/>
                    <a:lstStyle/>
                    <a:p>
                      <a:pPr marL="0" marR="0" lvl="0" indent="0" algn="l" rtl="0">
                        <a:spcBef>
                          <a:spcPts val="0"/>
                        </a:spcBef>
                        <a:spcAft>
                          <a:spcPts val="0"/>
                        </a:spcAft>
                        <a:buNone/>
                      </a:pPr>
                      <a:endParaRPr sz="1050" b="1" i="0" u="none" strike="noStrike" cap="none">
                        <a:solidFill>
                          <a:srgbClr val="244062"/>
                        </a:solidFill>
                        <a:latin typeface="Calibri"/>
                        <a:ea typeface="Calibri"/>
                        <a:cs typeface="Calibri"/>
                        <a:sym typeface="Calibri"/>
                      </a:endParaRPr>
                    </a:p>
                  </a:txBody>
                  <a:tcPr marL="2850" marR="2850" marT="2850" marB="0" anchor="b"/>
                </a:tc>
                <a:tc gridSpan="6">
                  <a:txBody>
                    <a:bodyPr/>
                    <a:lstStyle/>
                    <a:p>
                      <a:pPr marL="0" marR="0" lvl="0" indent="0" algn="l" rtl="0">
                        <a:spcBef>
                          <a:spcPts val="0"/>
                        </a:spcBef>
                        <a:spcAft>
                          <a:spcPts val="0"/>
                        </a:spcAft>
                        <a:buNone/>
                      </a:pPr>
                      <a:r>
                        <a:rPr lang="sv-SE" sz="1050" b="1" u="none" strike="noStrike" cap="none"/>
                        <a:t>Intressentanalys</a:t>
                      </a:r>
                      <a:endParaRPr sz="1050" b="1" i="0" u="none" strike="noStrike" cap="none">
                        <a:solidFill>
                          <a:srgbClr val="1F497D"/>
                        </a:solidFill>
                        <a:latin typeface="Calibri"/>
                        <a:ea typeface="Calibri"/>
                        <a:cs typeface="Calibri"/>
                        <a:sym typeface="Calibri"/>
                      </a:endParaRPr>
                    </a:p>
                  </a:txBody>
                  <a:tcPr marL="2850" marR="2850" marT="2850" marB="0" anchor="b">
                    <a:solidFill>
                      <a:srgbClr val="D6E3BC"/>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gridSpan="3">
                  <a:txBody>
                    <a:bodyPr/>
                    <a:lstStyle/>
                    <a:p>
                      <a:pPr marL="0" marR="0" lvl="0" indent="0" algn="l" rtl="0">
                        <a:spcBef>
                          <a:spcPts val="0"/>
                        </a:spcBef>
                        <a:spcAft>
                          <a:spcPts val="0"/>
                        </a:spcAft>
                        <a:buNone/>
                      </a:pPr>
                      <a:r>
                        <a:rPr lang="sv-SE" sz="1050" b="1"/>
                        <a:t>Samverkans- och k</a:t>
                      </a:r>
                      <a:r>
                        <a:rPr lang="sv-SE" sz="1050" b="1" u="none" strike="noStrike" cap="none"/>
                        <a:t>ommunikationsstrategi</a:t>
                      </a:r>
                      <a:endParaRPr sz="1050" b="1" i="0" u="none" strike="noStrike" cap="none">
                        <a:solidFill>
                          <a:srgbClr val="1F497D"/>
                        </a:solidFill>
                        <a:latin typeface="Calibri"/>
                        <a:ea typeface="Calibri"/>
                        <a:cs typeface="Calibri"/>
                        <a:sym typeface="Calibri"/>
                      </a:endParaRPr>
                    </a:p>
                  </a:txBody>
                  <a:tcPr marL="2850" marR="2850" marT="2850" marB="0" anchor="b">
                    <a:solidFill>
                      <a:srgbClr val="CCC0D9"/>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444925">
                <a:tc>
                  <a:txBody>
                    <a:bodyPr/>
                    <a:lstStyle/>
                    <a:p>
                      <a:pPr marL="0" marR="0" lvl="0" indent="0" algn="l" rtl="0">
                        <a:spcBef>
                          <a:spcPts val="0"/>
                        </a:spcBef>
                        <a:spcAft>
                          <a:spcPts val="0"/>
                        </a:spcAft>
                        <a:buNone/>
                      </a:pPr>
                      <a:r>
                        <a:rPr lang="sv-SE" sz="1000" u="none" strike="noStrike" cap="none"/>
                        <a:t>Intressent/</a:t>
                      </a:r>
                      <a:br>
                        <a:rPr lang="sv-SE" sz="1000" u="none" strike="noStrike" cap="none"/>
                      </a:br>
                      <a:r>
                        <a:rPr lang="sv-SE" sz="1000" u="none" strike="noStrike" cap="none"/>
                        <a:t>Målgrupp</a:t>
                      </a:r>
                      <a:endParaRPr sz="1000" b="1" i="0" u="none" strike="noStrike" cap="none">
                        <a:solidFill>
                          <a:srgbClr val="244062"/>
                        </a:solidFill>
                        <a:latin typeface="Calibri"/>
                        <a:ea typeface="Calibri"/>
                        <a:cs typeface="Calibri"/>
                        <a:sym typeface="Calibri"/>
                      </a:endParaRPr>
                    </a:p>
                  </a:txBody>
                  <a:tcPr marL="2850" marR="2850" marT="2850" marB="0" anchor="b"/>
                </a:tc>
                <a:tc>
                  <a:txBody>
                    <a:bodyPr/>
                    <a:lstStyle/>
                    <a:p>
                      <a:pPr marL="0" marR="0" lvl="0" indent="0" algn="l" rtl="0">
                        <a:spcBef>
                          <a:spcPts val="0"/>
                        </a:spcBef>
                        <a:spcAft>
                          <a:spcPts val="0"/>
                        </a:spcAft>
                        <a:buNone/>
                      </a:pPr>
                      <a:r>
                        <a:rPr lang="sv-SE" sz="1000" u="none" strike="noStrike" cap="none"/>
                        <a:t>Behov och Krav</a:t>
                      </a:r>
                      <a:endParaRPr sz="10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r>
                        <a:rPr lang="sv-SE" sz="1000" u="none" strike="noStrike" cap="none"/>
                        <a:t>Beskrivning av nuvarande relation</a:t>
                      </a:r>
                      <a:endParaRPr sz="10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r>
                        <a:rPr lang="sv-SE" sz="1000" u="none" strike="noStrike" cap="none"/>
                        <a:t>Frågor från målgruppen</a:t>
                      </a:r>
                      <a:endParaRPr sz="10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r>
                        <a:rPr lang="sv-SE" sz="1000" u="none" strike="noStrike" cap="none"/>
                        <a:t>Förväntad åsikt och beteende</a:t>
                      </a:r>
                      <a:endParaRPr sz="10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r>
                        <a:rPr lang="sv-SE" sz="1000" u="none" strike="noStrike" cap="none"/>
                        <a:t>Etablerade kanaler</a:t>
                      </a:r>
                      <a:endParaRPr sz="10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r>
                        <a:rPr lang="sv-SE" sz="1000" u="none" strike="noStrike" cap="none"/>
                        <a:t>Ansvarig</a:t>
                      </a:r>
                      <a:endParaRPr sz="10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r>
                        <a:rPr lang="sv-SE" sz="1000" u="none" strike="noStrike" cap="none"/>
                        <a:t>Strategi</a:t>
                      </a:r>
                      <a:endParaRPr sz="10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r>
                        <a:rPr lang="sv-SE" sz="1000" u="none" strike="noStrike" cap="none" dirty="0"/>
                        <a:t>Budskap och frågor från projektet</a:t>
                      </a:r>
                      <a:endParaRPr sz="1000" b="1" i="0" u="none" strike="noStrike" cap="none" dirty="0">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r>
                        <a:rPr lang="sv-SE" sz="1000" u="none" strike="noStrike" cap="none"/>
                        <a:t>Kanaler/</a:t>
                      </a:r>
                      <a:br>
                        <a:rPr lang="sv-SE" sz="1000" u="none" strike="noStrike" cap="none"/>
                      </a:br>
                      <a:r>
                        <a:rPr lang="sv-SE" sz="1000" u="none" strike="noStrike" cap="none"/>
                        <a:t>verktyg</a:t>
                      </a:r>
                      <a:endParaRPr sz="10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extLst>
                  <a:ext uri="{0D108BD9-81ED-4DB2-BD59-A6C34878D82A}">
                    <a16:rowId xmlns:a16="http://schemas.microsoft.com/office/drawing/2014/main" val="10001"/>
                  </a:ext>
                </a:extLst>
              </a:tr>
              <a:tr h="398775">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extLst>
                  <a:ext uri="{0D108BD9-81ED-4DB2-BD59-A6C34878D82A}">
                    <a16:rowId xmlns:a16="http://schemas.microsoft.com/office/drawing/2014/main" val="10002"/>
                  </a:ext>
                </a:extLst>
              </a:tr>
              <a:tr h="398775">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extLst>
                  <a:ext uri="{0D108BD9-81ED-4DB2-BD59-A6C34878D82A}">
                    <a16:rowId xmlns:a16="http://schemas.microsoft.com/office/drawing/2014/main" val="10003"/>
                  </a:ext>
                </a:extLst>
              </a:tr>
              <a:tr h="398775">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extLst>
                  <a:ext uri="{0D108BD9-81ED-4DB2-BD59-A6C34878D82A}">
                    <a16:rowId xmlns:a16="http://schemas.microsoft.com/office/drawing/2014/main" val="10004"/>
                  </a:ext>
                </a:extLst>
              </a:tr>
              <a:tr h="398775">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extLst>
                  <a:ext uri="{0D108BD9-81ED-4DB2-BD59-A6C34878D82A}">
                    <a16:rowId xmlns:a16="http://schemas.microsoft.com/office/drawing/2014/main" val="10005"/>
                  </a:ext>
                </a:extLst>
              </a:tr>
              <a:tr h="398775">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D6E3BC"/>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a:solidFill>
                          <a:srgbClr val="244062"/>
                        </a:solidFill>
                        <a:latin typeface="Calibri"/>
                        <a:ea typeface="Calibri"/>
                        <a:cs typeface="Calibri"/>
                        <a:sym typeface="Calibri"/>
                      </a:endParaRPr>
                    </a:p>
                  </a:txBody>
                  <a:tcPr marL="2850" marR="2850" marT="2850" marB="0" anchor="b">
                    <a:solidFill>
                      <a:srgbClr val="CCC0D9"/>
                    </a:solidFill>
                  </a:tcPr>
                </a:tc>
                <a:tc>
                  <a:txBody>
                    <a:bodyPr/>
                    <a:lstStyle/>
                    <a:p>
                      <a:pPr marL="0" marR="0" lvl="0" indent="0" algn="l" rtl="0">
                        <a:spcBef>
                          <a:spcPts val="0"/>
                        </a:spcBef>
                        <a:spcAft>
                          <a:spcPts val="0"/>
                        </a:spcAft>
                        <a:buNone/>
                      </a:pPr>
                      <a:endParaRPr sz="700" b="1" i="0" u="none" strike="noStrike" cap="none" dirty="0">
                        <a:solidFill>
                          <a:srgbClr val="244062"/>
                        </a:solidFill>
                        <a:latin typeface="Calibri"/>
                        <a:ea typeface="Calibri"/>
                        <a:cs typeface="Calibri"/>
                        <a:sym typeface="Calibri"/>
                      </a:endParaRPr>
                    </a:p>
                  </a:txBody>
                  <a:tcPr marL="2850" marR="2850" marT="2850" marB="0" anchor="b">
                    <a:solidFill>
                      <a:srgbClr val="CCC0D9"/>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InfraSweden2030 presentationsmall (16-9)">
  <a:themeElements>
    <a:clrScheme name="Custom 4">
      <a:dk1>
        <a:srgbClr val="000000"/>
      </a:dk1>
      <a:lt1>
        <a:srgbClr val="FFFFFF"/>
      </a:lt1>
      <a:dk2>
        <a:srgbClr val="758B75"/>
      </a:dk2>
      <a:lt2>
        <a:srgbClr val="EEECE1"/>
      </a:lt2>
      <a:accent1>
        <a:srgbClr val="6C579E"/>
      </a:accent1>
      <a:accent2>
        <a:srgbClr val="C0504D"/>
      </a:accent2>
      <a:accent3>
        <a:srgbClr val="9BBB59"/>
      </a:accent3>
      <a:accent4>
        <a:srgbClr val="8064A2"/>
      </a:accent4>
      <a:accent5>
        <a:srgbClr val="4BACC6"/>
      </a:accent5>
      <a:accent6>
        <a:srgbClr val="F79646"/>
      </a:accent6>
      <a:hlink>
        <a:srgbClr val="4F81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923</Words>
  <Application>Microsoft Office PowerPoint</Application>
  <PresentationFormat>Bildspel på skärmen (16:9)</PresentationFormat>
  <Paragraphs>105</Paragraphs>
  <Slides>9</Slides>
  <Notes>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9</vt:i4>
      </vt:variant>
    </vt:vector>
  </HeadingPairs>
  <TitlesOfParts>
    <vt:vector size="17" baseType="lpstr">
      <vt:lpstr>Arial</vt:lpstr>
      <vt:lpstr>Noto Sans Symbols</vt:lpstr>
      <vt:lpstr>Lato</vt:lpstr>
      <vt:lpstr>FarnhamText Regular</vt:lpstr>
      <vt:lpstr>Courier New</vt:lpstr>
      <vt:lpstr>Calibri</vt:lpstr>
      <vt:lpstr>Open Sans</vt:lpstr>
      <vt:lpstr>InfraSweden2030 presentationsmall (16-9)</vt:lpstr>
      <vt:lpstr>PowerPoint-presentation</vt:lpstr>
      <vt:lpstr>Varför intressentanalys?</vt:lpstr>
      <vt:lpstr>Olika sätt att kommunicera</vt:lpstr>
      <vt:lpstr>Om intressentanalysen</vt:lpstr>
      <vt:lpstr>Steg 1. Bruttolistan</vt:lpstr>
      <vt:lpstr>Steg 2. Intressentkartan</vt:lpstr>
      <vt:lpstr>Steg 3. Intressentanalysen</vt:lpstr>
      <vt:lpstr>Steg 3 Intressentmatrisen</vt:lpstr>
      <vt:lpstr>Steg 4 En mall för strategi för samverkan och kommunikation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Tobias Abrahamsson</dc:creator>
  <cp:lastModifiedBy>Lisa Johnsson</cp:lastModifiedBy>
  <cp:revision>3</cp:revision>
  <dcterms:created xsi:type="dcterms:W3CDTF">2018-09-19T07:05:48Z</dcterms:created>
  <dcterms:modified xsi:type="dcterms:W3CDTF">2021-09-14T07:37:10Z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0x010100C1BF988C70721141B2B9C2CF01DB2887</vt:lpwstr>
  </property>
</Properties>
</file>