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261" r:id="rId3"/>
    <p:sldId id="266" r:id="rId4"/>
    <p:sldId id="263" r:id="rId5"/>
    <p:sldId id="258" r:id="rId6"/>
    <p:sldId id="269" r:id="rId7"/>
    <p:sldId id="267" r:id="rId8"/>
    <p:sldId id="268" r:id="rId9"/>
    <p:sldId id="260" r:id="rId10"/>
    <p:sldId id="274" r:id="rId11"/>
    <p:sldId id="275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A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199" autoAdjust="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2CDCD-187B-455E-8D7F-ADA961CD9AE8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EBA08-4F4D-48C5-BF0D-A4ADD9BB37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0367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 err="1" smtClean="0">
                <a:solidFill>
                  <a:schemeClr val="bg2">
                    <a:lumMod val="25000"/>
                  </a:schemeClr>
                </a:solidFill>
              </a:rPr>
              <a:t>InfraSweden</a:t>
            </a:r>
            <a:r>
              <a:rPr lang="sv-SE" sz="1200" dirty="0" smtClean="0">
                <a:solidFill>
                  <a:schemeClr val="bg2">
                    <a:lumMod val="25000"/>
                  </a:schemeClr>
                </a:solidFill>
              </a:rPr>
              <a:t> projekt inom fokusområdet ”Tillståndsbedömning och drift och underhållsmetoder”. </a:t>
            </a:r>
          </a:p>
          <a:p>
            <a:endParaRPr lang="sv-SE" sz="12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v-SE" sz="1200" dirty="0" smtClean="0">
                <a:solidFill>
                  <a:schemeClr val="bg2">
                    <a:lumMod val="25000"/>
                  </a:schemeClr>
                </a:solidFill>
              </a:rPr>
              <a:t>Kort presentation av syfte, resultat och viktiga lärdomar (max 10 min) och en längre diskussion (20 min).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EBA08-4F4D-48C5-BF0D-A4ADD9BB37ED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593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Viktig koppling </a:t>
            </a:r>
            <a:r>
              <a:rPr lang="sv-SE" dirty="0" err="1" smtClean="0"/>
              <a:t>faält</a:t>
            </a:r>
            <a:r>
              <a:rPr lang="sv-SE" dirty="0" smtClean="0"/>
              <a:t>, </a:t>
            </a:r>
            <a:r>
              <a:rPr lang="sv-SE" dirty="0" err="1" smtClean="0"/>
              <a:t>lab</a:t>
            </a:r>
            <a:r>
              <a:rPr lang="sv-SE" dirty="0" smtClean="0"/>
              <a:t> och dimensionering!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EBA08-4F4D-48C5-BF0D-A4ADD9BB37E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8421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För att få 5 </a:t>
            </a:r>
            <a:r>
              <a:rPr lang="sv-SE" dirty="0" err="1" smtClean="0"/>
              <a:t>mV</a:t>
            </a:r>
            <a:r>
              <a:rPr lang="sv-SE" dirty="0" smtClean="0"/>
              <a:t> i mikrofonerna (0.0397 Pa) behöver vi minst (1/0.0016*0.0397=24.81 Pa i högtalare (122 dB) typ flygplan och smärttröskel</a:t>
            </a:r>
            <a:r>
              <a:rPr lang="sv-SE" baseline="0" dirty="0" smtClean="0"/>
              <a:t> för människor</a:t>
            </a:r>
            <a:endParaRPr lang="sv-SE" dirty="0" smtClean="0"/>
          </a:p>
          <a:p>
            <a:r>
              <a:rPr lang="sv-SE" dirty="0" smtClean="0"/>
              <a:t>Detta är utan</a:t>
            </a:r>
            <a:r>
              <a:rPr lang="sv-SE" baseline="0" dirty="0" smtClean="0"/>
              <a:t> förluster i luften till undergrunden med låg dämpning i plattan (Loss F 2%).</a:t>
            </a:r>
          </a:p>
          <a:p>
            <a:r>
              <a:rPr lang="sv-SE" baseline="0" dirty="0" smtClean="0"/>
              <a:t>Kommer vi utanför optimal vinkel behövs en faktor 10 till i amplitud 248 Volt vilket motsvarar 142 dB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EBA08-4F4D-48C5-BF0D-A4ADD9BB37E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285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Pik </a:t>
            </a:r>
            <a:r>
              <a:rPr lang="sv-SE" dirty="0" err="1" smtClean="0"/>
              <a:t>ampl</a:t>
            </a:r>
            <a:r>
              <a:rPr lang="sv-SE" dirty="0" smtClean="0"/>
              <a:t> </a:t>
            </a:r>
            <a:r>
              <a:rPr lang="sv-SE" dirty="0" err="1" smtClean="0"/>
              <a:t>surface</a:t>
            </a:r>
            <a:r>
              <a:rPr lang="sv-SE" dirty="0" smtClean="0"/>
              <a:t> </a:t>
            </a:r>
            <a:r>
              <a:rPr lang="sv-SE" dirty="0" err="1" smtClean="0"/>
              <a:t>wave</a:t>
            </a:r>
            <a:r>
              <a:rPr lang="sv-SE" dirty="0" smtClean="0"/>
              <a:t> 10 </a:t>
            </a:r>
            <a:r>
              <a:rPr lang="sv-SE" dirty="0" err="1" smtClean="0"/>
              <a:t>mV</a:t>
            </a:r>
            <a:r>
              <a:rPr lang="sv-SE" dirty="0" smtClean="0"/>
              <a:t>, 80 </a:t>
            </a:r>
            <a:r>
              <a:rPr lang="sv-SE" dirty="0" err="1" smtClean="0"/>
              <a:t>mPa</a:t>
            </a:r>
            <a:r>
              <a:rPr lang="sv-SE" dirty="0" smtClean="0"/>
              <a:t>, 72 dB (~lågt prat)</a:t>
            </a:r>
          </a:p>
          <a:p>
            <a:r>
              <a:rPr lang="sv-SE" dirty="0" smtClean="0"/>
              <a:t>Pik </a:t>
            </a:r>
            <a:r>
              <a:rPr lang="sv-SE" dirty="0" err="1" smtClean="0"/>
              <a:t>ampl</a:t>
            </a:r>
            <a:r>
              <a:rPr lang="sv-SE" dirty="0" smtClean="0"/>
              <a:t> direkt</a:t>
            </a:r>
            <a:r>
              <a:rPr lang="sv-SE" baseline="0" dirty="0" smtClean="0"/>
              <a:t> ljudvåg 30 </a:t>
            </a:r>
            <a:r>
              <a:rPr lang="sv-SE" baseline="0" dirty="0" err="1" smtClean="0"/>
              <a:t>mV</a:t>
            </a:r>
            <a:r>
              <a:rPr lang="sv-SE" baseline="0" dirty="0" smtClean="0"/>
              <a:t>, 238 </a:t>
            </a:r>
            <a:r>
              <a:rPr lang="sv-SE" baseline="0" dirty="0" err="1" smtClean="0"/>
              <a:t>mPa</a:t>
            </a:r>
            <a:r>
              <a:rPr lang="sv-SE" baseline="0" dirty="0" smtClean="0"/>
              <a:t>, 82 dB (~trafikbuller</a:t>
            </a:r>
            <a:r>
              <a:rPr lang="sv-SE" baseline="0" dirty="0" smtClean="0"/>
              <a:t>)</a:t>
            </a:r>
          </a:p>
          <a:p>
            <a:r>
              <a:rPr lang="sv-SE" baseline="0" dirty="0" smtClean="0"/>
              <a:t>1200 m/s över 0.3525 m tar ca 0.3 </a:t>
            </a:r>
            <a:r>
              <a:rPr lang="sv-SE" baseline="0" dirty="0" err="1" smtClean="0"/>
              <a:t>ms</a:t>
            </a:r>
            <a:r>
              <a:rPr lang="sv-SE" baseline="0" dirty="0" smtClean="0"/>
              <a:t> på den tiden färdas bilen ca 3 mm (10 m/s ca 35-40 km/h)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EBA08-4F4D-48C5-BF0D-A4ADD9BB37ED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96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EBA08-4F4D-48C5-BF0D-A4ADD9BB37E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31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EBA08-4F4D-48C5-BF0D-A4ADD9BB37E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740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96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856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732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21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659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743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63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358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242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161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335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10471-9151-429D-B5BD-ACE815512FE1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AB94F-4B8B-4DBA-AA56-44FAB2C014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63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PA_peg\Documents\FOU\SBUF\PÅGÅENDE\Provsträcka Rv40 Alternativa bel (SBUF)\Bilder\Slitlager_Gruppfoto_Vattenuppträngning\DSC_00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/>
          <a:stretch/>
        </p:blipFill>
        <p:spPr bwMode="auto">
          <a:xfrm>
            <a:off x="1857815" y="599446"/>
            <a:ext cx="8498236" cy="5345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991689" y="122393"/>
            <a:ext cx="10230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Tillståndsbedömning av asfalt och betong genom rullande profilerande mätningar av styvhetsmodul och tjocklek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9" y="5993408"/>
            <a:ext cx="1273576" cy="74521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8" b="24421"/>
          <a:stretch/>
        </p:blipFill>
        <p:spPr>
          <a:xfrm>
            <a:off x="2052102" y="6290324"/>
            <a:ext cx="1741626" cy="468293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59"/>
          <a:stretch/>
        </p:blipFill>
        <p:spPr>
          <a:xfrm>
            <a:off x="4332333" y="6119738"/>
            <a:ext cx="577307" cy="73489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42" y="6446917"/>
            <a:ext cx="1910162" cy="31170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3" y="6404954"/>
            <a:ext cx="531261" cy="369799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1821261" y="1250897"/>
            <a:ext cx="8571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Nils Rydén (LTH/Peab), Josefin Starkhammar (LTH), Anders Gudmarsson (Peab Asfalt), Henrik Bjurström (VTI), Oskar Tofeldt (Högskolan Väst)</a:t>
            </a:r>
            <a:endParaRPr lang="sv-S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83" y="6243126"/>
            <a:ext cx="1076786" cy="5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Sammanfattning av resultat från projektet</a:t>
            </a:r>
          </a:p>
        </p:txBody>
      </p:sp>
      <p:sp>
        <p:nvSpPr>
          <p:cNvPr id="10" name="Rektangel 9"/>
          <p:cNvSpPr/>
          <p:nvPr/>
        </p:nvSpPr>
        <p:spPr>
          <a:xfrm>
            <a:off x="878606" y="843697"/>
            <a:ext cx="106235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sv-S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ny kontaktlös mätmetod som gör det möjligt att mäta styvhet och tjocklek på asfalt och betong genom rullande 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mätningar (~40 km/h) har utvecklats.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Värdefulla resultat för utvecklingen av en helt kontaktlös källa (högtalare) har uppnåtts men hittills fungerar en mekanisk källa bäst.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766973" y="3856646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Nuläge och framtid</a:t>
            </a:r>
          </a:p>
        </p:txBody>
      </p:sp>
      <p:sp>
        <p:nvSpPr>
          <p:cNvPr id="12" name="Rektangel 11"/>
          <p:cNvSpPr/>
          <p:nvPr/>
        </p:nvSpPr>
        <p:spPr>
          <a:xfrm>
            <a:off x="875558" y="4467021"/>
            <a:ext cx="106235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Mätmetoden utvärderas just nu i ett nytt Trafikverksprojekt där vi jämför resultat med andra 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metoder 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och utför mätningar på flera vägar vid olika 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temperaturer (2020).</a:t>
            </a: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Trafikverket i Minnesota (</a:t>
            </a:r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MnDOT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har beställt ett liknande mätsystem för egen utvärdering 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(2021-2022).</a:t>
            </a: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741771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k Free" panose="03080402000500000000" pitchFamily="66" charset="0"/>
              </a:rPr>
              <a:t>Stort tack till InfraSweden2030 och Trafikverket för finansiering av detta projekt!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sv-SE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770021" y="233229"/>
            <a:ext cx="10732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Diskussion på </a:t>
            </a:r>
            <a:r>
              <a:rPr lang="sv-S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 implementering, spridning och nyttiggörande med målet att nå innovation. </a:t>
            </a:r>
          </a:p>
        </p:txBody>
      </p:sp>
      <p:sp>
        <p:nvSpPr>
          <p:cNvPr id="10" name="Rektangel 9"/>
          <p:cNvSpPr/>
          <p:nvPr/>
        </p:nvSpPr>
        <p:spPr>
          <a:xfrm>
            <a:off x="878606" y="1806307"/>
            <a:ext cx="106235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På vilket sätt kan tekniken bidra till att öka kvalitén på beläggningar och spara pengar för samhället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Hur kan tekniken utvärderas/implementeras vid kvalitetskontroll av nya respektive gamla beläggningar (homogenitet eller absolut modul)?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Vilka potentiella fördelar/problem kan det innebära att gå över till oförstörande kontroll av dynamisk styvhetsmodul (temperatur och frekvens)?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Vad bör vi fokusera på att undersöka i fortsatta utvärderingar av tekniken?</a:t>
            </a:r>
          </a:p>
          <a:p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Hur kan vi sprida information om tekniken?  </a:t>
            </a:r>
            <a:endParaRPr lang="sv-S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815537" y="995908"/>
            <a:ext cx="10725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Syftet med detta projekt är att utveckla en ny kontaktlös mätmetod som gör det möjligt att mäta styvhet och tjocklek på asfalt och betong genom rullande mätningar i hög hastighet.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6" y="5996539"/>
            <a:ext cx="1292633" cy="756368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Syfte</a:t>
            </a:r>
            <a:endParaRPr lang="sv-SE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68" y="3829051"/>
            <a:ext cx="6083117" cy="1659978"/>
          </a:xfrm>
          <a:prstGeom prst="rect">
            <a:avLst/>
          </a:prstGeom>
        </p:spPr>
      </p:pic>
      <p:pic>
        <p:nvPicPr>
          <p:cNvPr id="16" name="Picture 19" descr="IMG_08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8"/>
          <a:stretch>
            <a:fillRect/>
          </a:stretch>
        </p:blipFill>
        <p:spPr bwMode="auto">
          <a:xfrm>
            <a:off x="7733491" y="3057726"/>
            <a:ext cx="3521971" cy="243130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2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85750" y="1070215"/>
            <a:ext cx="72809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Optimering av nyinvesteringar 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och underhåll av vägar.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Styvhet (dynamisk E- eller G-modul) är en avgörande materialegenskap vid dimensionering av bundna asfaltlager.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 saknas fortfarande heltäckande effektiva kontrollmetoder för styvheten i bundna asfaltlager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Ljudvågsmätningar (</a:t>
            </a:r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seismik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kan användas i både </a:t>
            </a:r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och fält med direkt koppling till dimensionering.</a:t>
            </a: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6" y="5996539"/>
            <a:ext cx="1292633" cy="756368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Bakgrund till syftet</a:t>
            </a:r>
            <a:endParaRPr lang="sv-SE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Laying asphalt"/>
          <p:cNvPicPr>
            <a:picLocks noChangeAspect="1" noChangeArrowheads="1"/>
          </p:cNvPicPr>
          <p:nvPr/>
        </p:nvPicPr>
        <p:blipFill>
          <a:blip r:embed="rId3" cstate="print"/>
          <a:srcRect t="674" r="1007"/>
          <a:stretch>
            <a:fillRect/>
          </a:stretch>
        </p:blipFill>
        <p:spPr bwMode="auto">
          <a:xfrm>
            <a:off x="7729025" y="1187669"/>
            <a:ext cx="3350231" cy="50204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89" y="4722882"/>
            <a:ext cx="4004707" cy="17776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Rektangel 9"/>
          <p:cNvSpPr/>
          <p:nvPr/>
        </p:nvSpPr>
        <p:spPr>
          <a:xfrm>
            <a:off x="2835593" y="6510666"/>
            <a:ext cx="1945563" cy="351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www.dynatest.com</a:t>
            </a:r>
            <a:endParaRPr lang="sv-SE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281428" y="5001202"/>
            <a:ext cx="2650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Deflektionsmätning</a:t>
            </a:r>
            <a:endParaRPr lang="sv-S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6" y="5996539"/>
            <a:ext cx="1292633" cy="756368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Bakgrund ljudhastighetsmätningar (</a:t>
            </a:r>
            <a:r>
              <a:rPr lang="sv-SE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seismik</a:t>
            </a:r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Picture 5" descr="DSCN46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744" r="27834" b="12018"/>
          <a:stretch>
            <a:fillRect/>
          </a:stretch>
        </p:blipFill>
        <p:spPr bwMode="auto">
          <a:xfrm>
            <a:off x="4857710" y="1113330"/>
            <a:ext cx="2472986" cy="254412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89" y="1113330"/>
            <a:ext cx="3391640" cy="25437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3" descr="C:\MASW-KANSAS\atKGS_oct2001\Photos\photos011008\AUT_83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8" y="1113330"/>
            <a:ext cx="3391640" cy="254412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upp 31"/>
          <p:cNvGrpSpPr/>
          <p:nvPr/>
        </p:nvGrpSpPr>
        <p:grpSpPr>
          <a:xfrm>
            <a:off x="5407320" y="3972631"/>
            <a:ext cx="6089033" cy="2385341"/>
            <a:chOff x="4640072" y="3888551"/>
            <a:chExt cx="6089033" cy="2385341"/>
          </a:xfrm>
        </p:grpSpPr>
        <p:pic>
          <p:nvPicPr>
            <p:cNvPr id="26" name="Content Placeholder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7" b="69960"/>
            <a:stretch/>
          </p:blipFill>
          <p:spPr>
            <a:xfrm>
              <a:off x="5101737" y="3888551"/>
              <a:ext cx="5627368" cy="1965716"/>
            </a:xfrm>
            <a:prstGeom prst="rect">
              <a:avLst/>
            </a:prstGeom>
          </p:spPr>
        </p:pic>
        <p:sp>
          <p:nvSpPr>
            <p:cNvPr id="28" name="Rektangel 27"/>
            <p:cNvSpPr/>
            <p:nvPr/>
          </p:nvSpPr>
          <p:spPr>
            <a:xfrm>
              <a:off x="7073106" y="5812227"/>
              <a:ext cx="25632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Mätsträcka (4 m)</a:t>
              </a:r>
            </a:p>
          </p:txBody>
        </p:sp>
        <p:sp>
          <p:nvSpPr>
            <p:cNvPr id="29" name="Rektangel 28"/>
            <p:cNvSpPr/>
            <p:nvPr/>
          </p:nvSpPr>
          <p:spPr>
            <a:xfrm rot="16200000">
              <a:off x="4221228" y="4433801"/>
              <a:ext cx="12993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Vs (m/s)</a:t>
              </a:r>
            </a:p>
          </p:txBody>
        </p:sp>
      </p:grpSp>
      <p:sp>
        <p:nvSpPr>
          <p:cNvPr id="30" name="Rektangel 29"/>
          <p:cNvSpPr/>
          <p:nvPr/>
        </p:nvSpPr>
        <p:spPr>
          <a:xfrm>
            <a:off x="1481329" y="6308545"/>
            <a:ext cx="10735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Bjurström, H., and Ryden, N.,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2019,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Non-contact rolling surface wave measurements on asphalt concrete,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Materials and Pavement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(RMPD)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Vol. 20,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s. 334-346. </a:t>
            </a:r>
            <a:r>
              <a:rPr lang="en-U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RMPD </a:t>
            </a:r>
            <a:r>
              <a: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of the best scientific paper </a:t>
            </a:r>
            <a:r>
              <a:rPr lang="en-U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v-SE" sz="16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204937" y="3877974"/>
            <a:ext cx="5337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Skjuvvågshatsigheten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(Vs) mäts upp längs en linje (~0.5 m) med vibrationsgivare eller mikrofoner. </a:t>
            </a:r>
            <a:r>
              <a:rPr lang="sv-S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Skjuvmodulen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(G) beräknas som G=</a:t>
            </a:r>
            <a:r>
              <a:rPr lang="el-G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ρ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sv-SE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sv-SE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(E=2G(1+</a:t>
            </a:r>
            <a:r>
              <a:rPr lang="el-G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ν</a:t>
            </a:r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))</a:t>
            </a:r>
            <a:endParaRPr lang="sv-SE" sz="2400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" name="Rak pilkoppling 2"/>
          <p:cNvCxnSpPr/>
          <p:nvPr/>
        </p:nvCxnSpPr>
        <p:spPr>
          <a:xfrm flipH="1">
            <a:off x="8240110" y="3342287"/>
            <a:ext cx="409902" cy="63034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ktangel 32"/>
          <p:cNvSpPr/>
          <p:nvPr/>
        </p:nvSpPr>
        <p:spPr>
          <a:xfrm>
            <a:off x="1786757" y="3241392"/>
            <a:ext cx="244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1 Accelerometer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34" name="Rektangel 33"/>
          <p:cNvSpPr/>
          <p:nvPr/>
        </p:nvSpPr>
        <p:spPr>
          <a:xfrm>
            <a:off x="5546259" y="3241392"/>
            <a:ext cx="182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8</a:t>
            </a:r>
            <a:r>
              <a:rPr lang="sv-SE" sz="2400" dirty="0" smtClean="0">
                <a:solidFill>
                  <a:schemeClr val="bg1"/>
                </a:solidFill>
              </a:rPr>
              <a:t> Mikrofoner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8757056" y="3241392"/>
            <a:ext cx="298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48 MEMS mikrofoner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 med helt kontaktlös källa (riktad högtalare) </a:t>
            </a:r>
          </a:p>
        </p:txBody>
      </p:sp>
      <p:grpSp>
        <p:nvGrpSpPr>
          <p:cNvPr id="8" name="Grupp 7"/>
          <p:cNvGrpSpPr/>
          <p:nvPr/>
        </p:nvGrpSpPr>
        <p:grpSpPr>
          <a:xfrm>
            <a:off x="124584" y="3552493"/>
            <a:ext cx="11478838" cy="3189495"/>
            <a:chOff x="156114" y="3436883"/>
            <a:chExt cx="11478838" cy="3189495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 rotWithShape="1">
            <a:blip r:embed="rId3"/>
            <a:srcRect l="10099" t="10236" r="13529" b="54761"/>
            <a:stretch/>
          </p:blipFill>
          <p:spPr>
            <a:xfrm>
              <a:off x="486479" y="3436883"/>
              <a:ext cx="11148473" cy="2958663"/>
            </a:xfrm>
            <a:prstGeom prst="rect">
              <a:avLst/>
            </a:prstGeom>
          </p:spPr>
        </p:pic>
        <p:sp>
          <p:nvSpPr>
            <p:cNvPr id="6" name="Rektangel 5"/>
            <p:cNvSpPr/>
            <p:nvPr/>
          </p:nvSpPr>
          <p:spPr>
            <a:xfrm>
              <a:off x="6136105" y="6164713"/>
              <a:ext cx="9984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 (m)</a:t>
              </a:r>
              <a:endParaRPr lang="sv-SE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Rektangel 6"/>
            <p:cNvSpPr/>
            <p:nvPr/>
          </p:nvSpPr>
          <p:spPr>
            <a:xfrm rot="16200000">
              <a:off x="-112295" y="4362040"/>
              <a:ext cx="9984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 (m)</a:t>
              </a:r>
              <a:endParaRPr lang="sv-SE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9" name="Rektangel 8"/>
          <p:cNvSpPr/>
          <p:nvPr/>
        </p:nvSpPr>
        <p:spPr>
          <a:xfrm>
            <a:off x="2304147" y="3765837"/>
            <a:ext cx="2546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Högtalare 122 dB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8542989" y="4909119"/>
            <a:ext cx="2967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Mikrofoner (66 dB)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029185" y="5347924"/>
            <a:ext cx="2133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Platta (asfalt)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cxnSp>
        <p:nvCxnSpPr>
          <p:cNvPr id="13" name="Rak pilkoppling 12"/>
          <p:cNvCxnSpPr/>
          <p:nvPr/>
        </p:nvCxnSpPr>
        <p:spPr>
          <a:xfrm>
            <a:off x="3804745" y="4414345"/>
            <a:ext cx="189186" cy="6121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pilkoppling 15"/>
          <p:cNvCxnSpPr/>
          <p:nvPr/>
        </p:nvCxnSpPr>
        <p:spPr>
          <a:xfrm flipV="1">
            <a:off x="4653482" y="5496910"/>
            <a:ext cx="843429" cy="54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/>
          <p:cNvCxnSpPr/>
          <p:nvPr/>
        </p:nvCxnSpPr>
        <p:spPr>
          <a:xfrm flipV="1">
            <a:off x="8020492" y="5100222"/>
            <a:ext cx="168167" cy="39668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4"/>
          <a:srcRect l="48536"/>
          <a:stretch/>
        </p:blipFill>
        <p:spPr>
          <a:xfrm>
            <a:off x="9114312" y="914422"/>
            <a:ext cx="2819475" cy="4112075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893465" y="1753415"/>
            <a:ext cx="6849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Helt kontaktlösa mätningar är teoretiskt möjligt men svårt. Endast 1.6 promille (-56 dB) av ljud trycket från högtalaren når fram till mikrofonen vid höga frekvenser (25 kHz) och perfekt vinkel (12°).</a:t>
            </a:r>
            <a:endParaRPr lang="sv-SE" sz="2400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65" y="872382"/>
            <a:ext cx="2627683" cy="7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 med studsande kulor som källa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6"/>
          <a:stretch/>
        </p:blipFill>
        <p:spPr>
          <a:xfrm>
            <a:off x="1481959" y="840828"/>
            <a:ext cx="9144000" cy="58857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ktangel 3"/>
          <p:cNvSpPr/>
          <p:nvPr/>
        </p:nvSpPr>
        <p:spPr>
          <a:xfrm>
            <a:off x="5071239" y="4087472"/>
            <a:ext cx="1749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Mikrofoner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785239" y="4660286"/>
            <a:ext cx="1749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Källa bak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7845970" y="5600962"/>
            <a:ext cx="1749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Källa fram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821213" y="4318304"/>
            <a:ext cx="3534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IR sensor för yttemperatur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451581" y="2764354"/>
            <a:ext cx="826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bg1"/>
                </a:solidFill>
              </a:rPr>
              <a:t>GPS</a:t>
            </a:r>
            <a:endParaRPr lang="sv-SE" sz="2400" baseline="-25000" dirty="0" smtClean="0">
              <a:solidFill>
                <a:schemeClr val="bg1"/>
              </a:solidFill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136778" y="756449"/>
            <a:ext cx="4131326" cy="3175384"/>
            <a:chOff x="148208" y="912088"/>
            <a:chExt cx="3828848" cy="2942896"/>
          </a:xfrm>
        </p:grpSpPr>
        <p:pic>
          <p:nvPicPr>
            <p:cNvPr id="9" name="Bildobjekt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208" y="912088"/>
              <a:ext cx="3828848" cy="287163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0" name="Rektangel 9"/>
            <p:cNvSpPr/>
            <p:nvPr/>
          </p:nvSpPr>
          <p:spPr>
            <a:xfrm>
              <a:off x="844656" y="3393319"/>
              <a:ext cx="28612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Exempel på rådata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14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 med studsande kulor som källa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8720" b="18384"/>
          <a:stretch/>
        </p:blipFill>
        <p:spPr>
          <a:xfrm>
            <a:off x="0" y="945575"/>
            <a:ext cx="12192000" cy="591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 med studsande kulor som källa</a:t>
            </a:r>
          </a:p>
        </p:txBody>
      </p:sp>
      <p:pic>
        <p:nvPicPr>
          <p:cNvPr id="3" name="SlowVideo200901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516" y="1092201"/>
            <a:ext cx="9357186" cy="5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r="7790"/>
          <a:stretch/>
        </p:blipFill>
        <p:spPr>
          <a:xfrm>
            <a:off x="7311486" y="2888361"/>
            <a:ext cx="4880514" cy="396963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770021" y="233229"/>
            <a:ext cx="1073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 med studsande kulor som källa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5621" r="7608"/>
          <a:stretch/>
        </p:blipFill>
        <p:spPr>
          <a:xfrm>
            <a:off x="-1" y="2888361"/>
            <a:ext cx="7222475" cy="3969639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461507" y="1330183"/>
            <a:ext cx="6849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Exempel på profilerande rullande mätning i 35 km/h på mindre lokalväg (100 mätpunkter på ca 170 m).</a:t>
            </a:r>
            <a:endParaRPr lang="sv-SE" sz="2400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565614" y="2469999"/>
            <a:ext cx="276400" cy="9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720</Words>
  <Application>Microsoft Office PowerPoint</Application>
  <PresentationFormat>Bredbild</PresentationFormat>
  <Paragraphs>71</Paragraphs>
  <Slides>11</Slides>
  <Notes>6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Ink Free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Nils</dc:creator>
  <cp:lastModifiedBy>Nils</cp:lastModifiedBy>
  <cp:revision>135</cp:revision>
  <dcterms:created xsi:type="dcterms:W3CDTF">2020-10-19T11:23:34Z</dcterms:created>
  <dcterms:modified xsi:type="dcterms:W3CDTF">2020-10-21T09:35:10Z</dcterms:modified>
</cp:coreProperties>
</file>